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Public Sans Thin"/>
      <p:regular r:id="rId18"/>
      <p:bold r:id="rId19"/>
      <p:italic r:id="rId20"/>
      <p:boldItalic r:id="rId21"/>
    </p:embeddedFont>
    <p:embeddedFont>
      <p:font typeface="Public Sans Medium"/>
      <p:regular r:id="rId22"/>
      <p:bold r:id="rId23"/>
      <p:italic r:id="rId24"/>
      <p:boldItalic r:id="rId25"/>
    </p:embeddedFont>
    <p:embeddedFont>
      <p:font typeface="Public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ublicSansThin-italic.fntdata"/><Relationship Id="rId22" Type="http://schemas.openxmlformats.org/officeDocument/2006/relationships/font" Target="fonts/PublicSansMedium-regular.fntdata"/><Relationship Id="rId21" Type="http://schemas.openxmlformats.org/officeDocument/2006/relationships/font" Target="fonts/PublicSansThin-boldItalic.fntdata"/><Relationship Id="rId24" Type="http://schemas.openxmlformats.org/officeDocument/2006/relationships/font" Target="fonts/PublicSansMedium-italic.fntdata"/><Relationship Id="rId23" Type="http://schemas.openxmlformats.org/officeDocument/2006/relationships/font" Target="fonts/PublicSansMedium-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ublicSans-regular.fntdata"/><Relationship Id="rId25" Type="http://schemas.openxmlformats.org/officeDocument/2006/relationships/font" Target="fonts/PublicSansMedium-boldItalic.fntdata"/><Relationship Id="rId28" Type="http://schemas.openxmlformats.org/officeDocument/2006/relationships/font" Target="fonts/PublicSans-italic.fntdata"/><Relationship Id="rId27" Type="http://schemas.openxmlformats.org/officeDocument/2006/relationships/font" Target="fonts/Public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ublicSans-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PublicSansThin-bold.fntdata"/><Relationship Id="rId18" Type="http://schemas.openxmlformats.org/officeDocument/2006/relationships/font" Target="fonts/PublicSansThin-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c1c66aed7e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c1c66aed7e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1c66aed7e_9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2c1c66aed7e_9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c1bb35f33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2c1bb35f338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c1c66aed7e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2c1c66aed7e_1_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c1c66aed7e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2c1c66aed7e_1_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c1c66aed7e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2c1c66aed7e_1_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c1c66aed7e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2c1c66aed7e_1_1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c1bb35f3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2c1bb35f338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c1bb35f33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2c1bb35f338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c1c66aed7e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2c1c66aed7e_6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c1c66aed7e_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2c1c66aed7e_9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7.png"/><Relationship Id="rId6"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hyperlink" Target="https://umterps.com/sports/mens-basketball/stats/2023-2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12A"/>
        </a:solidFill>
      </p:bgPr>
    </p:bg>
    <p:spTree>
      <p:nvGrpSpPr>
        <p:cNvPr id="128" name="Shape 128"/>
        <p:cNvGrpSpPr/>
        <p:nvPr/>
      </p:nvGrpSpPr>
      <p:grpSpPr>
        <a:xfrm>
          <a:off x="0" y="0"/>
          <a:ext cx="0" cy="0"/>
          <a:chOff x="0" y="0"/>
          <a:chExt cx="0" cy="0"/>
        </a:xfrm>
      </p:grpSpPr>
      <p:grpSp>
        <p:nvGrpSpPr>
          <p:cNvPr id="129" name="Google Shape;129;p25"/>
          <p:cNvGrpSpPr/>
          <p:nvPr/>
        </p:nvGrpSpPr>
        <p:grpSpPr>
          <a:xfrm>
            <a:off x="514350" y="1040325"/>
            <a:ext cx="4878788" cy="2770475"/>
            <a:chOff x="0" y="1402599"/>
            <a:chExt cx="13010100" cy="7387932"/>
          </a:xfrm>
        </p:grpSpPr>
        <p:sp>
          <p:nvSpPr>
            <p:cNvPr id="130" name="Google Shape;130;p25"/>
            <p:cNvSpPr txBox="1"/>
            <p:nvPr/>
          </p:nvSpPr>
          <p:spPr>
            <a:xfrm>
              <a:off x="0" y="1402599"/>
              <a:ext cx="13010100" cy="3697800"/>
            </a:xfrm>
            <a:prstGeom prst="rect">
              <a:avLst/>
            </a:prstGeom>
            <a:noFill/>
            <a:ln>
              <a:noFill/>
            </a:ln>
          </p:spPr>
          <p:txBody>
            <a:bodyPr anchorCtr="0" anchor="t" bIns="0" lIns="0" spcFirstLastPara="1" rIns="0" wrap="square" tIns="0">
              <a:spAutoFit/>
            </a:bodyPr>
            <a:lstStyle/>
            <a:p>
              <a:pPr indent="0" lvl="0" marL="0" marR="0" rtl="0" algn="ctr">
                <a:lnSpc>
                  <a:spcPct val="99000"/>
                </a:lnSpc>
                <a:spcBef>
                  <a:spcPts val="0"/>
                </a:spcBef>
                <a:spcAft>
                  <a:spcPts val="0"/>
                </a:spcAft>
                <a:buNone/>
              </a:pPr>
              <a:r>
                <a:rPr lang="en" sz="5500">
                  <a:solidFill>
                    <a:srgbClr val="F4F1ED"/>
                  </a:solidFill>
                  <a:latin typeface="Public Sans Medium"/>
                  <a:ea typeface="Public Sans Medium"/>
                  <a:cs typeface="Public Sans Medium"/>
                  <a:sym typeface="Public Sans Medium"/>
                </a:rPr>
                <a:t>DunkDiggers</a:t>
              </a:r>
              <a:endParaRPr sz="5500">
                <a:solidFill>
                  <a:srgbClr val="F4F1ED"/>
                </a:solidFill>
                <a:latin typeface="Public Sans Medium"/>
                <a:ea typeface="Public Sans Medium"/>
                <a:cs typeface="Public Sans Medium"/>
                <a:sym typeface="Public Sans Medium"/>
              </a:endParaRPr>
            </a:p>
            <a:p>
              <a:pPr indent="0" lvl="0" marL="0" marR="0" rtl="0" algn="ctr">
                <a:lnSpc>
                  <a:spcPct val="99000"/>
                </a:lnSpc>
                <a:spcBef>
                  <a:spcPts val="0"/>
                </a:spcBef>
                <a:spcAft>
                  <a:spcPts val="0"/>
                </a:spcAft>
                <a:buNone/>
              </a:pPr>
              <a:r>
                <a:rPr lang="en" sz="3600">
                  <a:solidFill>
                    <a:srgbClr val="F4F1ED"/>
                  </a:solidFill>
                  <a:latin typeface="Public Sans Medium"/>
                  <a:ea typeface="Public Sans Medium"/>
                  <a:cs typeface="Public Sans Medium"/>
                  <a:sym typeface="Public Sans Medium"/>
                </a:rPr>
                <a:t>Group 5</a:t>
              </a:r>
              <a:endParaRPr sz="3600">
                <a:solidFill>
                  <a:srgbClr val="F4F1ED"/>
                </a:solidFill>
                <a:latin typeface="Public Sans Medium"/>
                <a:ea typeface="Public Sans Medium"/>
                <a:cs typeface="Public Sans Medium"/>
                <a:sym typeface="Public Sans Medium"/>
              </a:endParaRPr>
            </a:p>
          </p:txBody>
        </p:sp>
        <p:sp>
          <p:nvSpPr>
            <p:cNvPr id="131" name="Google Shape;131;p25"/>
            <p:cNvSpPr txBox="1"/>
            <p:nvPr/>
          </p:nvSpPr>
          <p:spPr>
            <a:xfrm>
              <a:off x="0" y="6721732"/>
              <a:ext cx="13010100" cy="20688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2100">
                  <a:solidFill>
                    <a:srgbClr val="F4F1ED"/>
                  </a:solidFill>
                  <a:latin typeface="Public Sans"/>
                  <a:ea typeface="Public Sans"/>
                  <a:cs typeface="Public Sans"/>
                  <a:sym typeface="Public Sans"/>
                </a:rPr>
                <a:t>UMD Basketball </a:t>
              </a:r>
              <a:endParaRPr b="1" sz="2100">
                <a:solidFill>
                  <a:srgbClr val="F4F1ED"/>
                </a:solidFill>
                <a:latin typeface="Public Sans"/>
                <a:ea typeface="Public Sans"/>
                <a:cs typeface="Public Sans"/>
                <a:sym typeface="Public Sans"/>
              </a:endParaRPr>
            </a:p>
            <a:p>
              <a:pPr indent="0" lvl="0" marL="0" marR="0" rtl="0" algn="ctr">
                <a:lnSpc>
                  <a:spcPct val="140000"/>
                </a:lnSpc>
                <a:spcBef>
                  <a:spcPts val="0"/>
                </a:spcBef>
                <a:spcAft>
                  <a:spcPts val="0"/>
                </a:spcAft>
                <a:buNone/>
              </a:pPr>
              <a:r>
                <a:rPr b="1" lang="en" sz="2100">
                  <a:solidFill>
                    <a:srgbClr val="F4F1ED"/>
                  </a:solidFill>
                  <a:latin typeface="Public Sans"/>
                  <a:ea typeface="Public Sans"/>
                  <a:cs typeface="Public Sans"/>
                  <a:sym typeface="Public Sans"/>
                </a:rPr>
                <a:t>Database Management Systems</a:t>
              </a:r>
              <a:endParaRPr b="1" sz="700"/>
            </a:p>
          </p:txBody>
        </p:sp>
      </p:grpSp>
      <p:sp>
        <p:nvSpPr>
          <p:cNvPr id="132" name="Google Shape;132;p25"/>
          <p:cNvSpPr/>
          <p:nvPr/>
        </p:nvSpPr>
        <p:spPr>
          <a:xfrm>
            <a:off x="5895997" y="469315"/>
            <a:ext cx="2778689" cy="4204870"/>
          </a:xfrm>
          <a:custGeom>
            <a:rect b="b" l="l" r="r" t="t"/>
            <a:pathLst>
              <a:path extrusionOk="0" h="8409739" w="5557377">
                <a:moveTo>
                  <a:pt x="0" y="0"/>
                </a:moveTo>
                <a:lnTo>
                  <a:pt x="5557377" y="0"/>
                </a:lnTo>
                <a:lnTo>
                  <a:pt x="5557377" y="8409740"/>
                </a:lnTo>
                <a:lnTo>
                  <a:pt x="0" y="8409740"/>
                </a:lnTo>
                <a:lnTo>
                  <a:pt x="0" y="0"/>
                </a:lnTo>
                <a:close/>
              </a:path>
            </a:pathLst>
          </a:custGeom>
          <a:blipFill rotWithShape="1">
            <a:blip r:embed="rId3">
              <a:alphaModFix/>
            </a:blip>
            <a:stretch>
              <a:fillRect b="0" l="-56281" r="-70697" t="0"/>
            </a:stretch>
          </a:blipFill>
          <a:ln>
            <a:noFill/>
          </a:ln>
        </p:spPr>
      </p:sp>
      <p:grpSp>
        <p:nvGrpSpPr>
          <p:cNvPr id="133" name="Google Shape;133;p25"/>
          <p:cNvGrpSpPr/>
          <p:nvPr/>
        </p:nvGrpSpPr>
        <p:grpSpPr>
          <a:xfrm rot="5400000">
            <a:off x="0" y="4204870"/>
            <a:ext cx="938631" cy="938631"/>
            <a:chOff x="0" y="0"/>
            <a:chExt cx="2503014" cy="2503014"/>
          </a:xfrm>
        </p:grpSpPr>
        <p:sp>
          <p:nvSpPr>
            <p:cNvPr id="134" name="Google Shape;134;p25"/>
            <p:cNvSpPr/>
            <p:nvPr/>
          </p:nvSpPr>
          <p:spPr>
            <a:xfrm>
              <a:off x="1251507" y="1251507"/>
              <a:ext cx="1251507" cy="1251507"/>
            </a:xfrm>
            <a:custGeom>
              <a:rect b="b" l="l" r="r" t="t"/>
              <a:pathLst>
                <a:path extrusionOk="0" h="1913890" w="1913890">
                  <a:moveTo>
                    <a:pt x="0" y="0"/>
                  </a:moveTo>
                  <a:lnTo>
                    <a:pt x="1913890" y="0"/>
                  </a:lnTo>
                  <a:lnTo>
                    <a:pt x="1913890" y="1913890"/>
                  </a:lnTo>
                  <a:lnTo>
                    <a:pt x="0" y="1913890"/>
                  </a:lnTo>
                  <a:close/>
                </a:path>
              </a:pathLst>
            </a:custGeom>
            <a:solidFill>
              <a:srgbClr val="F4F1ED"/>
            </a:solidFill>
            <a:ln>
              <a:noFill/>
            </a:ln>
          </p:spPr>
        </p:sp>
        <p:sp>
          <p:nvSpPr>
            <p:cNvPr id="135" name="Google Shape;135;p25"/>
            <p:cNvSpPr/>
            <p:nvPr/>
          </p:nvSpPr>
          <p:spPr>
            <a:xfrm>
              <a:off x="1251507" y="0"/>
              <a:ext cx="1251507" cy="1251507"/>
            </a:xfrm>
            <a:custGeom>
              <a:rect b="b" l="l" r="r" t="t"/>
              <a:pathLst>
                <a:path extrusionOk="0" h="1913890" w="1913890">
                  <a:moveTo>
                    <a:pt x="0" y="0"/>
                  </a:moveTo>
                  <a:lnTo>
                    <a:pt x="1913890" y="0"/>
                  </a:lnTo>
                  <a:lnTo>
                    <a:pt x="1913890" y="1913890"/>
                  </a:lnTo>
                  <a:lnTo>
                    <a:pt x="0" y="1913890"/>
                  </a:lnTo>
                  <a:close/>
                </a:path>
              </a:pathLst>
            </a:custGeom>
            <a:solidFill>
              <a:srgbClr val="CF4545"/>
            </a:solidFill>
            <a:ln>
              <a:noFill/>
            </a:ln>
          </p:spPr>
        </p:sp>
        <p:sp>
          <p:nvSpPr>
            <p:cNvPr id="136" name="Google Shape;136;p25"/>
            <p:cNvSpPr/>
            <p:nvPr/>
          </p:nvSpPr>
          <p:spPr>
            <a:xfrm>
              <a:off x="0" y="1251507"/>
              <a:ext cx="1251507" cy="1251507"/>
            </a:xfrm>
            <a:custGeom>
              <a:rect b="b" l="l" r="r" t="t"/>
              <a:pathLst>
                <a:path extrusionOk="0" h="1913890" w="1913890">
                  <a:moveTo>
                    <a:pt x="0" y="0"/>
                  </a:moveTo>
                  <a:lnTo>
                    <a:pt x="1913890" y="0"/>
                  </a:lnTo>
                  <a:lnTo>
                    <a:pt x="1913890" y="1913890"/>
                  </a:lnTo>
                  <a:lnTo>
                    <a:pt x="0" y="1913890"/>
                  </a:lnTo>
                  <a:close/>
                </a:path>
              </a:pathLst>
            </a:custGeom>
            <a:solidFill>
              <a:srgbClr val="FF6950"/>
            </a:solidFill>
            <a:ln>
              <a:noFill/>
            </a:ln>
          </p:spPr>
        </p:sp>
      </p:grpSp>
      <p:grpSp>
        <p:nvGrpSpPr>
          <p:cNvPr id="137" name="Google Shape;137;p25"/>
          <p:cNvGrpSpPr/>
          <p:nvPr/>
        </p:nvGrpSpPr>
        <p:grpSpPr>
          <a:xfrm rot="-5400000">
            <a:off x="8205370" y="0"/>
            <a:ext cx="938631" cy="938630"/>
            <a:chOff x="0" y="0"/>
            <a:chExt cx="2503014" cy="2503014"/>
          </a:xfrm>
        </p:grpSpPr>
        <p:sp>
          <p:nvSpPr>
            <p:cNvPr id="138" name="Google Shape;138;p25"/>
            <p:cNvSpPr/>
            <p:nvPr/>
          </p:nvSpPr>
          <p:spPr>
            <a:xfrm>
              <a:off x="1251507" y="1251507"/>
              <a:ext cx="1251507" cy="1251507"/>
            </a:xfrm>
            <a:custGeom>
              <a:rect b="b" l="l" r="r" t="t"/>
              <a:pathLst>
                <a:path extrusionOk="0" h="1913890" w="1913890">
                  <a:moveTo>
                    <a:pt x="0" y="0"/>
                  </a:moveTo>
                  <a:lnTo>
                    <a:pt x="1913890" y="0"/>
                  </a:lnTo>
                  <a:lnTo>
                    <a:pt x="1913890" y="1913890"/>
                  </a:lnTo>
                  <a:lnTo>
                    <a:pt x="0" y="1913890"/>
                  </a:lnTo>
                  <a:close/>
                </a:path>
              </a:pathLst>
            </a:custGeom>
            <a:solidFill>
              <a:srgbClr val="F4F1ED"/>
            </a:solidFill>
            <a:ln>
              <a:noFill/>
            </a:ln>
          </p:spPr>
        </p:sp>
        <p:sp>
          <p:nvSpPr>
            <p:cNvPr id="139" name="Google Shape;139;p25"/>
            <p:cNvSpPr/>
            <p:nvPr/>
          </p:nvSpPr>
          <p:spPr>
            <a:xfrm>
              <a:off x="1251507" y="0"/>
              <a:ext cx="1251507" cy="1251507"/>
            </a:xfrm>
            <a:custGeom>
              <a:rect b="b" l="l" r="r" t="t"/>
              <a:pathLst>
                <a:path extrusionOk="0" h="1913890" w="1913890">
                  <a:moveTo>
                    <a:pt x="0" y="0"/>
                  </a:moveTo>
                  <a:lnTo>
                    <a:pt x="1913890" y="0"/>
                  </a:lnTo>
                  <a:lnTo>
                    <a:pt x="1913890" y="1913890"/>
                  </a:lnTo>
                  <a:lnTo>
                    <a:pt x="0" y="1913890"/>
                  </a:lnTo>
                  <a:close/>
                </a:path>
              </a:pathLst>
            </a:custGeom>
            <a:solidFill>
              <a:srgbClr val="CF4545"/>
            </a:solidFill>
            <a:ln>
              <a:noFill/>
            </a:ln>
          </p:spPr>
        </p:sp>
        <p:sp>
          <p:nvSpPr>
            <p:cNvPr id="140" name="Google Shape;140;p25"/>
            <p:cNvSpPr/>
            <p:nvPr/>
          </p:nvSpPr>
          <p:spPr>
            <a:xfrm>
              <a:off x="0" y="1251507"/>
              <a:ext cx="1251507" cy="1251507"/>
            </a:xfrm>
            <a:custGeom>
              <a:rect b="b" l="l" r="r" t="t"/>
              <a:pathLst>
                <a:path extrusionOk="0" h="1913890" w="1913890">
                  <a:moveTo>
                    <a:pt x="0" y="0"/>
                  </a:moveTo>
                  <a:lnTo>
                    <a:pt x="1913890" y="0"/>
                  </a:lnTo>
                  <a:lnTo>
                    <a:pt x="1913890" y="1913890"/>
                  </a:lnTo>
                  <a:lnTo>
                    <a:pt x="0" y="1913890"/>
                  </a:lnTo>
                  <a:close/>
                </a:path>
              </a:pathLst>
            </a:custGeom>
            <a:solidFill>
              <a:srgbClr val="FF6950"/>
            </a:solidFill>
            <a:ln>
              <a:noFill/>
            </a:ln>
          </p:spPr>
        </p:sp>
      </p:grpSp>
      <p:sp>
        <p:nvSpPr>
          <p:cNvPr id="141" name="Google Shape;141;p25"/>
          <p:cNvSpPr txBox="1"/>
          <p:nvPr/>
        </p:nvSpPr>
        <p:spPr>
          <a:xfrm>
            <a:off x="1564438" y="4204875"/>
            <a:ext cx="2778600" cy="277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1800">
                <a:solidFill>
                  <a:srgbClr val="F4F1ED"/>
                </a:solidFill>
                <a:latin typeface="Public Sans"/>
                <a:ea typeface="Public Sans"/>
                <a:cs typeface="Public Sans"/>
                <a:sym typeface="Public Sans"/>
              </a:rPr>
              <a:t>16 March 2024</a:t>
            </a:r>
            <a:endParaRPr b="1" sz="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D"/>
        </a:solidFill>
      </p:bgPr>
    </p:bg>
    <p:spTree>
      <p:nvGrpSpPr>
        <p:cNvPr id="262" name="Shape 262"/>
        <p:cNvGrpSpPr/>
        <p:nvPr/>
      </p:nvGrpSpPr>
      <p:grpSpPr>
        <a:xfrm>
          <a:off x="0" y="0"/>
          <a:ext cx="0" cy="0"/>
          <a:chOff x="0" y="0"/>
          <a:chExt cx="0" cy="0"/>
        </a:xfrm>
      </p:grpSpPr>
      <p:grpSp>
        <p:nvGrpSpPr>
          <p:cNvPr id="263" name="Google Shape;263;p34"/>
          <p:cNvGrpSpPr/>
          <p:nvPr/>
        </p:nvGrpSpPr>
        <p:grpSpPr>
          <a:xfrm rot="-5400000">
            <a:off x="8205370" y="-784"/>
            <a:ext cx="939414" cy="939414"/>
            <a:chOff x="0" y="0"/>
            <a:chExt cx="2505105" cy="2505105"/>
          </a:xfrm>
        </p:grpSpPr>
        <p:sp>
          <p:nvSpPr>
            <p:cNvPr id="264" name="Google Shape;264;p34"/>
            <p:cNvSpPr/>
            <p:nvPr/>
          </p:nvSpPr>
          <p:spPr>
            <a:xfrm>
              <a:off x="1251507" y="1251507"/>
              <a:ext cx="1253598" cy="1253598"/>
            </a:xfrm>
            <a:custGeom>
              <a:rect b="b" l="l" r="r" t="t"/>
              <a:pathLst>
                <a:path extrusionOk="0" h="1913890" w="1913890">
                  <a:moveTo>
                    <a:pt x="0" y="0"/>
                  </a:moveTo>
                  <a:lnTo>
                    <a:pt x="1913890" y="0"/>
                  </a:lnTo>
                  <a:lnTo>
                    <a:pt x="1913890" y="1913890"/>
                  </a:lnTo>
                  <a:lnTo>
                    <a:pt x="0" y="1913890"/>
                  </a:lnTo>
                  <a:close/>
                </a:path>
              </a:pathLst>
            </a:custGeom>
            <a:solidFill>
              <a:srgbClr val="65212A"/>
            </a:solidFill>
            <a:ln>
              <a:noFill/>
            </a:ln>
          </p:spPr>
        </p:sp>
        <p:sp>
          <p:nvSpPr>
            <p:cNvPr id="265" name="Google Shape;265;p34"/>
            <p:cNvSpPr/>
            <p:nvPr/>
          </p:nvSpPr>
          <p:spPr>
            <a:xfrm>
              <a:off x="1251507" y="0"/>
              <a:ext cx="1253598" cy="1253598"/>
            </a:xfrm>
            <a:custGeom>
              <a:rect b="b" l="l" r="r" t="t"/>
              <a:pathLst>
                <a:path extrusionOk="0" h="1913890" w="1913890">
                  <a:moveTo>
                    <a:pt x="0" y="0"/>
                  </a:moveTo>
                  <a:lnTo>
                    <a:pt x="1913890" y="0"/>
                  </a:lnTo>
                  <a:lnTo>
                    <a:pt x="1913890" y="1913890"/>
                  </a:lnTo>
                  <a:lnTo>
                    <a:pt x="0" y="1913890"/>
                  </a:lnTo>
                  <a:close/>
                </a:path>
              </a:pathLst>
            </a:custGeom>
            <a:solidFill>
              <a:srgbClr val="CF4545"/>
            </a:solidFill>
            <a:ln>
              <a:noFill/>
            </a:ln>
          </p:spPr>
        </p:sp>
        <p:sp>
          <p:nvSpPr>
            <p:cNvPr id="266" name="Google Shape;266;p34"/>
            <p:cNvSpPr/>
            <p:nvPr/>
          </p:nvSpPr>
          <p:spPr>
            <a:xfrm>
              <a:off x="0" y="1251507"/>
              <a:ext cx="1253598" cy="1253598"/>
            </a:xfrm>
            <a:custGeom>
              <a:rect b="b" l="l" r="r" t="t"/>
              <a:pathLst>
                <a:path extrusionOk="0" h="1913890" w="1913890">
                  <a:moveTo>
                    <a:pt x="0" y="0"/>
                  </a:moveTo>
                  <a:lnTo>
                    <a:pt x="1913890" y="0"/>
                  </a:lnTo>
                  <a:lnTo>
                    <a:pt x="1913890" y="1913890"/>
                  </a:lnTo>
                  <a:lnTo>
                    <a:pt x="0" y="1913890"/>
                  </a:lnTo>
                  <a:close/>
                </a:path>
              </a:pathLst>
            </a:custGeom>
            <a:solidFill>
              <a:srgbClr val="FF6950"/>
            </a:solidFill>
            <a:ln>
              <a:noFill/>
            </a:ln>
          </p:spPr>
        </p:sp>
      </p:grpSp>
      <p:sp>
        <p:nvSpPr>
          <p:cNvPr id="267" name="Google Shape;267;p34"/>
          <p:cNvSpPr/>
          <p:nvPr/>
        </p:nvSpPr>
        <p:spPr>
          <a:xfrm>
            <a:off x="4906475" y="0"/>
            <a:ext cx="4232243" cy="5141405"/>
          </a:xfrm>
          <a:custGeom>
            <a:rect b="b" l="l" r="r" t="t"/>
            <a:pathLst>
              <a:path extrusionOk="0" h="3479800" w="3325928">
                <a:moveTo>
                  <a:pt x="0" y="0"/>
                </a:moveTo>
                <a:lnTo>
                  <a:pt x="3325928" y="0"/>
                </a:lnTo>
                <a:lnTo>
                  <a:pt x="3325928" y="3479800"/>
                </a:lnTo>
                <a:lnTo>
                  <a:pt x="0" y="3479800"/>
                </a:lnTo>
                <a:close/>
              </a:path>
            </a:pathLst>
          </a:custGeom>
          <a:solidFill>
            <a:srgbClr val="65212A"/>
          </a:solidFill>
          <a:ln>
            <a:noFill/>
          </a:ln>
        </p:spPr>
      </p:sp>
      <p:sp>
        <p:nvSpPr>
          <p:cNvPr id="268" name="Google Shape;268;p34"/>
          <p:cNvSpPr txBox="1"/>
          <p:nvPr/>
        </p:nvSpPr>
        <p:spPr>
          <a:xfrm>
            <a:off x="-125" y="111300"/>
            <a:ext cx="9144000" cy="5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chemeClr val="dk1"/>
                </a:solidFill>
                <a:latin typeface="Public Sans"/>
                <a:ea typeface="Public Sans"/>
                <a:cs typeface="Public Sans"/>
                <a:sym typeface="Public Sans"/>
              </a:rPr>
              <a:t>Business Transactions</a:t>
            </a:r>
            <a:endParaRPr sz="1600">
              <a:solidFill>
                <a:schemeClr val="dk1"/>
              </a:solidFill>
              <a:latin typeface="Calibri"/>
              <a:ea typeface="Calibri"/>
              <a:cs typeface="Calibri"/>
              <a:sym typeface="Calibri"/>
            </a:endParaRPr>
          </a:p>
        </p:txBody>
      </p:sp>
      <p:sp>
        <p:nvSpPr>
          <p:cNvPr id="269" name="Google Shape;269;p34"/>
          <p:cNvSpPr txBox="1"/>
          <p:nvPr/>
        </p:nvSpPr>
        <p:spPr>
          <a:xfrm>
            <a:off x="4906400" y="1229950"/>
            <a:ext cx="4232400" cy="1305300"/>
          </a:xfrm>
          <a:prstGeom prst="rect">
            <a:avLst/>
          </a:prstGeom>
          <a:noFill/>
          <a:ln>
            <a:noFill/>
          </a:ln>
        </p:spPr>
        <p:txBody>
          <a:bodyPr anchorCtr="0" anchor="t" bIns="91425" lIns="91425" spcFirstLastPara="1" rIns="91425" wrap="square" tIns="91425">
            <a:spAutoFit/>
          </a:bodyPr>
          <a:lstStyle/>
          <a:p>
            <a:pPr indent="-317500" lvl="0" marL="457200" rtl="0" algn="l">
              <a:lnSpc>
                <a:spcPct val="139990"/>
              </a:lnSpc>
              <a:spcBef>
                <a:spcPts val="0"/>
              </a:spcBef>
              <a:spcAft>
                <a:spcPts val="0"/>
              </a:spcAft>
              <a:buClr>
                <a:schemeClr val="lt1"/>
              </a:buClr>
              <a:buSzPts val="1400"/>
              <a:buChar char="●"/>
            </a:pPr>
            <a:r>
              <a:rPr lang="en">
                <a:solidFill>
                  <a:schemeClr val="lt1"/>
                </a:solidFill>
              </a:rPr>
              <a:t>Identify the areas of improvement</a:t>
            </a:r>
            <a:endParaRPr>
              <a:solidFill>
                <a:schemeClr val="lt1"/>
              </a:solidFill>
            </a:endParaRPr>
          </a:p>
          <a:p>
            <a:pPr indent="-317500" lvl="0" marL="457200" rtl="0" algn="l">
              <a:lnSpc>
                <a:spcPct val="139990"/>
              </a:lnSpc>
              <a:spcBef>
                <a:spcPts val="0"/>
              </a:spcBef>
              <a:spcAft>
                <a:spcPts val="0"/>
              </a:spcAft>
              <a:buClr>
                <a:schemeClr val="lt1"/>
              </a:buClr>
              <a:buSzPts val="1400"/>
              <a:buChar char="●"/>
            </a:pPr>
            <a:r>
              <a:rPr lang="en">
                <a:solidFill>
                  <a:schemeClr val="lt1"/>
                </a:solidFill>
              </a:rPr>
              <a:t>Identify areas of strength</a:t>
            </a:r>
            <a:endParaRPr>
              <a:solidFill>
                <a:schemeClr val="lt1"/>
              </a:solidFill>
            </a:endParaRPr>
          </a:p>
          <a:p>
            <a:pPr indent="-317500" lvl="0" marL="457200" rtl="0" algn="l">
              <a:lnSpc>
                <a:spcPct val="139990"/>
              </a:lnSpc>
              <a:spcBef>
                <a:spcPts val="0"/>
              </a:spcBef>
              <a:spcAft>
                <a:spcPts val="0"/>
              </a:spcAft>
              <a:buClr>
                <a:schemeClr val="lt1"/>
              </a:buClr>
              <a:buSzPts val="1400"/>
              <a:buChar char="●"/>
            </a:pPr>
            <a:r>
              <a:rPr lang="en">
                <a:solidFill>
                  <a:schemeClr val="lt1"/>
                </a:solidFill>
              </a:rPr>
              <a:t>Targeted Practice based on the different aspects of the game</a:t>
            </a:r>
            <a:endParaRPr>
              <a:solidFill>
                <a:schemeClr val="lt1"/>
              </a:solidFill>
            </a:endParaRPr>
          </a:p>
        </p:txBody>
      </p:sp>
      <p:sp>
        <p:nvSpPr>
          <p:cNvPr id="270" name="Google Shape;270;p34"/>
          <p:cNvSpPr txBox="1"/>
          <p:nvPr/>
        </p:nvSpPr>
        <p:spPr>
          <a:xfrm>
            <a:off x="5114250" y="389875"/>
            <a:ext cx="3654900" cy="591000"/>
          </a:xfrm>
          <a:prstGeom prst="rect">
            <a:avLst/>
          </a:prstGeom>
          <a:noFill/>
          <a:ln>
            <a:noFill/>
          </a:ln>
        </p:spPr>
        <p:txBody>
          <a:bodyPr anchorCtr="0" anchor="t" bIns="0" lIns="0" spcFirstLastPara="1" rIns="0" wrap="square" tIns="0">
            <a:spAutoFit/>
          </a:bodyPr>
          <a:lstStyle/>
          <a:p>
            <a:pPr indent="0" lvl="0" marL="0" marR="0" rtl="0" algn="l">
              <a:lnSpc>
                <a:spcPct val="139986"/>
              </a:lnSpc>
              <a:spcBef>
                <a:spcPts val="0"/>
              </a:spcBef>
              <a:spcAft>
                <a:spcPts val="0"/>
              </a:spcAft>
              <a:buNone/>
            </a:pPr>
            <a:r>
              <a:rPr b="1" lang="en" sz="1600">
                <a:solidFill>
                  <a:srgbClr val="F4F1ED"/>
                </a:solidFill>
                <a:latin typeface="Public Sans"/>
                <a:ea typeface="Public Sans"/>
                <a:cs typeface="Public Sans"/>
                <a:sym typeface="Public Sans"/>
              </a:rPr>
              <a:t>What are the team statistics in Wins Compare to Losses?</a:t>
            </a:r>
            <a:endParaRPr b="1" sz="1600">
              <a:latin typeface="Public Sans"/>
              <a:ea typeface="Public Sans"/>
              <a:cs typeface="Public Sans"/>
              <a:sym typeface="Public Sans"/>
            </a:endParaRPr>
          </a:p>
        </p:txBody>
      </p:sp>
      <p:pic>
        <p:nvPicPr>
          <p:cNvPr id="271" name="Google Shape;271;p34"/>
          <p:cNvPicPr preferRelativeResize="0"/>
          <p:nvPr/>
        </p:nvPicPr>
        <p:blipFill>
          <a:blip r:embed="rId3">
            <a:alphaModFix/>
          </a:blip>
          <a:stretch>
            <a:fillRect/>
          </a:stretch>
        </p:blipFill>
        <p:spPr>
          <a:xfrm>
            <a:off x="0" y="786375"/>
            <a:ext cx="4784650" cy="3008375"/>
          </a:xfrm>
          <a:prstGeom prst="rect">
            <a:avLst/>
          </a:prstGeom>
          <a:noFill/>
          <a:ln>
            <a:noFill/>
          </a:ln>
        </p:spPr>
      </p:pic>
      <p:pic>
        <p:nvPicPr>
          <p:cNvPr id="272" name="Google Shape;272;p34"/>
          <p:cNvPicPr preferRelativeResize="0"/>
          <p:nvPr/>
        </p:nvPicPr>
        <p:blipFill>
          <a:blip r:embed="rId4">
            <a:alphaModFix/>
          </a:blip>
          <a:stretch>
            <a:fillRect/>
          </a:stretch>
        </p:blipFill>
        <p:spPr>
          <a:xfrm>
            <a:off x="0" y="3991151"/>
            <a:ext cx="9144000" cy="7664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12A"/>
        </a:solidFill>
      </p:bgPr>
    </p:bg>
    <p:spTree>
      <p:nvGrpSpPr>
        <p:cNvPr id="276" name="Shape 276"/>
        <p:cNvGrpSpPr/>
        <p:nvPr/>
      </p:nvGrpSpPr>
      <p:grpSpPr>
        <a:xfrm>
          <a:off x="0" y="0"/>
          <a:ext cx="0" cy="0"/>
          <a:chOff x="0" y="0"/>
          <a:chExt cx="0" cy="0"/>
        </a:xfrm>
      </p:grpSpPr>
      <p:sp>
        <p:nvSpPr>
          <p:cNvPr id="277" name="Google Shape;277;p35"/>
          <p:cNvSpPr txBox="1"/>
          <p:nvPr/>
        </p:nvSpPr>
        <p:spPr>
          <a:xfrm>
            <a:off x="2388450" y="349275"/>
            <a:ext cx="4367100" cy="5541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3600">
                <a:solidFill>
                  <a:srgbClr val="F4F1ED"/>
                </a:solidFill>
                <a:latin typeface="Public Sans"/>
                <a:ea typeface="Public Sans"/>
                <a:cs typeface="Public Sans"/>
                <a:sym typeface="Public Sans"/>
              </a:rPr>
              <a:t>THANK YOU</a:t>
            </a:r>
            <a:endParaRPr b="1" sz="3600"/>
          </a:p>
        </p:txBody>
      </p:sp>
      <p:pic>
        <p:nvPicPr>
          <p:cNvPr id="278" name="Google Shape;278;p35"/>
          <p:cNvPicPr preferRelativeResize="0"/>
          <p:nvPr/>
        </p:nvPicPr>
        <p:blipFill>
          <a:blip r:embed="rId3">
            <a:alphaModFix/>
          </a:blip>
          <a:stretch>
            <a:fillRect/>
          </a:stretch>
        </p:blipFill>
        <p:spPr>
          <a:xfrm>
            <a:off x="1918563" y="1055775"/>
            <a:ext cx="5306876" cy="2985100"/>
          </a:xfrm>
          <a:prstGeom prst="rect">
            <a:avLst/>
          </a:prstGeom>
          <a:noFill/>
          <a:ln>
            <a:noFill/>
          </a:ln>
        </p:spPr>
      </p:pic>
      <p:sp>
        <p:nvSpPr>
          <p:cNvPr id="279" name="Google Shape;279;p35"/>
          <p:cNvSpPr txBox="1"/>
          <p:nvPr/>
        </p:nvSpPr>
        <p:spPr>
          <a:xfrm>
            <a:off x="1918500" y="4153975"/>
            <a:ext cx="5307000" cy="7389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2000">
                <a:solidFill>
                  <a:srgbClr val="F4F1ED"/>
                </a:solidFill>
                <a:latin typeface="Public Sans"/>
                <a:ea typeface="Public Sans"/>
                <a:cs typeface="Public Sans"/>
                <a:sym typeface="Public Sans"/>
              </a:rPr>
              <a:t>Data Analytics isn’t just a Game Changer, </a:t>
            </a:r>
            <a:endParaRPr b="1" sz="2000">
              <a:solidFill>
                <a:srgbClr val="F4F1ED"/>
              </a:solidFill>
              <a:latin typeface="Public Sans"/>
              <a:ea typeface="Public Sans"/>
              <a:cs typeface="Public Sans"/>
              <a:sym typeface="Public Sans"/>
            </a:endParaRPr>
          </a:p>
          <a:p>
            <a:pPr indent="0" lvl="0" marL="0" marR="0" rtl="0" algn="ctr">
              <a:lnSpc>
                <a:spcPct val="140000"/>
              </a:lnSpc>
              <a:spcBef>
                <a:spcPts val="0"/>
              </a:spcBef>
              <a:spcAft>
                <a:spcPts val="0"/>
              </a:spcAft>
              <a:buNone/>
            </a:pPr>
            <a:r>
              <a:rPr b="1" lang="en" sz="2000">
                <a:solidFill>
                  <a:srgbClr val="F4F1ED"/>
                </a:solidFill>
                <a:latin typeface="Public Sans"/>
                <a:ea typeface="Public Sans"/>
                <a:cs typeface="Public Sans"/>
                <a:sym typeface="Public Sans"/>
              </a:rPr>
              <a:t>it's</a:t>
            </a:r>
            <a:r>
              <a:rPr b="1" lang="en" sz="2000">
                <a:solidFill>
                  <a:srgbClr val="F4F1ED"/>
                </a:solidFill>
                <a:latin typeface="Public Sans"/>
                <a:ea typeface="Public Sans"/>
                <a:cs typeface="Public Sans"/>
                <a:sym typeface="Public Sans"/>
              </a:rPr>
              <a:t> a Game Winner!!</a:t>
            </a:r>
            <a:endParaRPr b="1" sz="2000">
              <a:latin typeface="Public Sans"/>
              <a:ea typeface="Public Sans"/>
              <a:cs typeface="Public Sans"/>
              <a:sym typeface="Public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212A"/>
        </a:solidFill>
      </p:bgPr>
    </p:bg>
    <p:spTree>
      <p:nvGrpSpPr>
        <p:cNvPr id="145" name="Shape 145"/>
        <p:cNvGrpSpPr/>
        <p:nvPr/>
      </p:nvGrpSpPr>
      <p:grpSpPr>
        <a:xfrm>
          <a:off x="0" y="0"/>
          <a:ext cx="0" cy="0"/>
          <a:chOff x="0" y="0"/>
          <a:chExt cx="0" cy="0"/>
        </a:xfrm>
      </p:grpSpPr>
      <p:sp>
        <p:nvSpPr>
          <p:cNvPr id="146" name="Google Shape;146;p26"/>
          <p:cNvSpPr txBox="1"/>
          <p:nvPr/>
        </p:nvSpPr>
        <p:spPr>
          <a:xfrm>
            <a:off x="2388450" y="425475"/>
            <a:ext cx="4367100" cy="523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 sz="3400">
                <a:solidFill>
                  <a:srgbClr val="F4F1ED"/>
                </a:solidFill>
                <a:latin typeface="Public Sans"/>
                <a:ea typeface="Public Sans"/>
                <a:cs typeface="Public Sans"/>
                <a:sym typeface="Public Sans"/>
              </a:rPr>
              <a:t>Meet Our Team</a:t>
            </a:r>
            <a:endParaRPr b="1" sz="3400"/>
          </a:p>
        </p:txBody>
      </p:sp>
      <p:pic>
        <p:nvPicPr>
          <p:cNvPr id="147" name="Google Shape;147;p26"/>
          <p:cNvPicPr preferRelativeResize="0"/>
          <p:nvPr/>
        </p:nvPicPr>
        <p:blipFill rotWithShape="1">
          <a:blip r:embed="rId3">
            <a:alphaModFix/>
          </a:blip>
          <a:srcRect b="27267" l="0" r="0" t="0"/>
          <a:stretch/>
        </p:blipFill>
        <p:spPr>
          <a:xfrm>
            <a:off x="7006201" y="1552875"/>
            <a:ext cx="1728300" cy="1759800"/>
          </a:xfrm>
          <a:prstGeom prst="ellipse">
            <a:avLst/>
          </a:prstGeom>
          <a:noFill/>
          <a:ln cap="flat" cmpd="sng" w="9525">
            <a:solidFill>
              <a:schemeClr val="dk1"/>
            </a:solidFill>
            <a:prstDash val="solid"/>
            <a:round/>
            <a:headEnd len="sm" w="sm" type="none"/>
            <a:tailEnd len="sm" w="sm" type="none"/>
          </a:ln>
        </p:spPr>
      </p:pic>
      <p:pic>
        <p:nvPicPr>
          <p:cNvPr id="148" name="Google Shape;148;p26"/>
          <p:cNvPicPr preferRelativeResize="0"/>
          <p:nvPr/>
        </p:nvPicPr>
        <p:blipFill rotWithShape="1">
          <a:blip r:embed="rId4">
            <a:alphaModFix/>
          </a:blip>
          <a:srcRect b="59774" l="17512" r="17506" t="0"/>
          <a:stretch/>
        </p:blipFill>
        <p:spPr>
          <a:xfrm>
            <a:off x="2647951" y="1552875"/>
            <a:ext cx="1728300" cy="1759800"/>
          </a:xfrm>
          <a:prstGeom prst="ellipse">
            <a:avLst/>
          </a:prstGeom>
          <a:noFill/>
          <a:ln cap="flat" cmpd="sng" w="9525">
            <a:solidFill>
              <a:schemeClr val="dk1"/>
            </a:solidFill>
            <a:prstDash val="solid"/>
            <a:round/>
            <a:headEnd len="sm" w="sm" type="none"/>
            <a:tailEnd len="sm" w="sm" type="none"/>
          </a:ln>
        </p:spPr>
      </p:pic>
      <p:pic>
        <p:nvPicPr>
          <p:cNvPr id="149" name="Google Shape;149;p26"/>
          <p:cNvPicPr preferRelativeResize="0"/>
          <p:nvPr/>
        </p:nvPicPr>
        <p:blipFill rotWithShape="1">
          <a:blip r:embed="rId5">
            <a:alphaModFix/>
          </a:blip>
          <a:srcRect b="18568" l="9573" r="9573" t="3640"/>
          <a:stretch/>
        </p:blipFill>
        <p:spPr>
          <a:xfrm>
            <a:off x="453650" y="1552725"/>
            <a:ext cx="1728300" cy="1759800"/>
          </a:xfrm>
          <a:prstGeom prst="ellipse">
            <a:avLst/>
          </a:prstGeom>
          <a:noFill/>
          <a:ln cap="flat" cmpd="sng" w="9525">
            <a:solidFill>
              <a:schemeClr val="dk1"/>
            </a:solidFill>
            <a:prstDash val="solid"/>
            <a:round/>
            <a:headEnd len="sm" w="sm" type="none"/>
            <a:tailEnd len="sm" w="sm" type="none"/>
          </a:ln>
        </p:spPr>
      </p:pic>
      <p:pic>
        <p:nvPicPr>
          <p:cNvPr id="150" name="Google Shape;150;p26"/>
          <p:cNvPicPr preferRelativeResize="0"/>
          <p:nvPr/>
        </p:nvPicPr>
        <p:blipFill rotWithShape="1">
          <a:blip r:embed="rId6">
            <a:alphaModFix/>
          </a:blip>
          <a:srcRect b="26229" l="0" r="0" t="1032"/>
          <a:stretch/>
        </p:blipFill>
        <p:spPr>
          <a:xfrm>
            <a:off x="4827076" y="1552875"/>
            <a:ext cx="1728300" cy="1759800"/>
          </a:xfrm>
          <a:prstGeom prst="ellipse">
            <a:avLst/>
          </a:prstGeom>
          <a:noFill/>
          <a:ln cap="flat" cmpd="sng" w="9525">
            <a:solidFill>
              <a:schemeClr val="dk1"/>
            </a:solidFill>
            <a:prstDash val="solid"/>
            <a:round/>
            <a:headEnd len="sm" w="sm" type="none"/>
            <a:tailEnd len="sm" w="sm" type="none"/>
          </a:ln>
        </p:spPr>
      </p:pic>
      <p:sp>
        <p:nvSpPr>
          <p:cNvPr id="151" name="Google Shape;151;p26"/>
          <p:cNvSpPr txBox="1"/>
          <p:nvPr/>
        </p:nvSpPr>
        <p:spPr>
          <a:xfrm>
            <a:off x="2770500" y="3609825"/>
            <a:ext cx="1483200" cy="40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Calibri"/>
                <a:ea typeface="Calibri"/>
                <a:cs typeface="Calibri"/>
                <a:sym typeface="Calibri"/>
              </a:rPr>
              <a:t>Dhruvin Shah</a:t>
            </a:r>
            <a:endParaRPr b="1" sz="1600">
              <a:solidFill>
                <a:schemeClr val="lt1"/>
              </a:solidFill>
              <a:latin typeface="Calibri"/>
              <a:ea typeface="Calibri"/>
              <a:cs typeface="Calibri"/>
              <a:sym typeface="Calibri"/>
            </a:endParaRPr>
          </a:p>
        </p:txBody>
      </p:sp>
      <p:sp>
        <p:nvSpPr>
          <p:cNvPr id="152" name="Google Shape;152;p26"/>
          <p:cNvSpPr txBox="1"/>
          <p:nvPr/>
        </p:nvSpPr>
        <p:spPr>
          <a:xfrm>
            <a:off x="576200" y="3609825"/>
            <a:ext cx="1483200" cy="40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Calibri"/>
                <a:ea typeface="Calibri"/>
                <a:cs typeface="Calibri"/>
                <a:sym typeface="Calibri"/>
              </a:rPr>
              <a:t>Raunak Singh</a:t>
            </a:r>
            <a:endParaRPr b="1" sz="1600">
              <a:solidFill>
                <a:schemeClr val="lt1"/>
              </a:solidFill>
              <a:latin typeface="Calibri"/>
              <a:ea typeface="Calibri"/>
              <a:cs typeface="Calibri"/>
              <a:sym typeface="Calibri"/>
            </a:endParaRPr>
          </a:p>
        </p:txBody>
      </p:sp>
      <p:sp>
        <p:nvSpPr>
          <p:cNvPr id="153" name="Google Shape;153;p26"/>
          <p:cNvSpPr txBox="1"/>
          <p:nvPr/>
        </p:nvSpPr>
        <p:spPr>
          <a:xfrm>
            <a:off x="4964800" y="3609825"/>
            <a:ext cx="1483200" cy="40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Calibri"/>
                <a:ea typeface="Calibri"/>
                <a:cs typeface="Calibri"/>
                <a:sym typeface="Calibri"/>
              </a:rPr>
              <a:t>Nilay Somani</a:t>
            </a:r>
            <a:endParaRPr b="1" sz="1600">
              <a:solidFill>
                <a:schemeClr val="lt1"/>
              </a:solidFill>
              <a:latin typeface="Calibri"/>
              <a:ea typeface="Calibri"/>
              <a:cs typeface="Calibri"/>
              <a:sym typeface="Calibri"/>
            </a:endParaRPr>
          </a:p>
        </p:txBody>
      </p:sp>
      <p:sp>
        <p:nvSpPr>
          <p:cNvPr id="154" name="Google Shape;154;p26"/>
          <p:cNvSpPr txBox="1"/>
          <p:nvPr/>
        </p:nvSpPr>
        <p:spPr>
          <a:xfrm>
            <a:off x="7128750" y="3609825"/>
            <a:ext cx="1483200" cy="40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Calibri"/>
                <a:ea typeface="Calibri"/>
                <a:cs typeface="Calibri"/>
                <a:sym typeface="Calibri"/>
              </a:rPr>
              <a:t>Alex Nitzl</a:t>
            </a:r>
            <a:endParaRPr b="1" sz="16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D"/>
        </a:solidFill>
      </p:bgPr>
    </p:bg>
    <p:spTree>
      <p:nvGrpSpPr>
        <p:cNvPr id="158" name="Shape 158"/>
        <p:cNvGrpSpPr/>
        <p:nvPr/>
      </p:nvGrpSpPr>
      <p:grpSpPr>
        <a:xfrm>
          <a:off x="0" y="0"/>
          <a:ext cx="0" cy="0"/>
          <a:chOff x="0" y="0"/>
          <a:chExt cx="0" cy="0"/>
        </a:xfrm>
      </p:grpSpPr>
      <p:sp>
        <p:nvSpPr>
          <p:cNvPr id="159" name="Google Shape;159;p27"/>
          <p:cNvSpPr/>
          <p:nvPr/>
        </p:nvSpPr>
        <p:spPr>
          <a:xfrm>
            <a:off x="8918737" y="0"/>
            <a:ext cx="225263" cy="5143500"/>
          </a:xfrm>
          <a:custGeom>
            <a:rect b="b" l="l" r="r" t="t"/>
            <a:pathLst>
              <a:path extrusionOk="0" h="3479800" w="152400">
                <a:moveTo>
                  <a:pt x="0" y="0"/>
                </a:moveTo>
                <a:lnTo>
                  <a:pt x="152400" y="0"/>
                </a:lnTo>
                <a:lnTo>
                  <a:pt x="152400" y="3479800"/>
                </a:lnTo>
                <a:lnTo>
                  <a:pt x="0" y="3479800"/>
                </a:lnTo>
                <a:close/>
              </a:path>
            </a:pathLst>
          </a:custGeom>
          <a:solidFill>
            <a:srgbClr val="000000">
              <a:alpha val="0"/>
            </a:srgbClr>
          </a:solidFill>
          <a:ln>
            <a:noFill/>
          </a:ln>
        </p:spPr>
      </p:sp>
      <p:grpSp>
        <p:nvGrpSpPr>
          <p:cNvPr id="160" name="Google Shape;160;p27"/>
          <p:cNvGrpSpPr/>
          <p:nvPr/>
        </p:nvGrpSpPr>
        <p:grpSpPr>
          <a:xfrm rot="5400000">
            <a:off x="0" y="4204870"/>
            <a:ext cx="938631" cy="938631"/>
            <a:chOff x="0" y="0"/>
            <a:chExt cx="2503014" cy="2503014"/>
          </a:xfrm>
        </p:grpSpPr>
        <p:sp>
          <p:nvSpPr>
            <p:cNvPr id="161" name="Google Shape;161;p27"/>
            <p:cNvSpPr/>
            <p:nvPr/>
          </p:nvSpPr>
          <p:spPr>
            <a:xfrm>
              <a:off x="1251507" y="1251507"/>
              <a:ext cx="1251507" cy="1251507"/>
            </a:xfrm>
            <a:custGeom>
              <a:rect b="b" l="l" r="r" t="t"/>
              <a:pathLst>
                <a:path extrusionOk="0" h="1913890" w="1913890">
                  <a:moveTo>
                    <a:pt x="0" y="0"/>
                  </a:moveTo>
                  <a:lnTo>
                    <a:pt x="1913890" y="0"/>
                  </a:lnTo>
                  <a:lnTo>
                    <a:pt x="1913890" y="1913890"/>
                  </a:lnTo>
                  <a:lnTo>
                    <a:pt x="0" y="1913890"/>
                  </a:lnTo>
                  <a:close/>
                </a:path>
              </a:pathLst>
            </a:custGeom>
            <a:solidFill>
              <a:srgbClr val="65212A"/>
            </a:solidFill>
            <a:ln>
              <a:noFill/>
            </a:ln>
          </p:spPr>
        </p:sp>
        <p:sp>
          <p:nvSpPr>
            <p:cNvPr id="162" name="Google Shape;162;p27"/>
            <p:cNvSpPr/>
            <p:nvPr/>
          </p:nvSpPr>
          <p:spPr>
            <a:xfrm>
              <a:off x="1251507" y="0"/>
              <a:ext cx="1251507" cy="1251507"/>
            </a:xfrm>
            <a:custGeom>
              <a:rect b="b" l="l" r="r" t="t"/>
              <a:pathLst>
                <a:path extrusionOk="0" h="1913890" w="1913890">
                  <a:moveTo>
                    <a:pt x="0" y="0"/>
                  </a:moveTo>
                  <a:lnTo>
                    <a:pt x="1913890" y="0"/>
                  </a:lnTo>
                  <a:lnTo>
                    <a:pt x="1913890" y="1913890"/>
                  </a:lnTo>
                  <a:lnTo>
                    <a:pt x="0" y="1913890"/>
                  </a:lnTo>
                  <a:close/>
                </a:path>
              </a:pathLst>
            </a:custGeom>
            <a:solidFill>
              <a:srgbClr val="CF4545"/>
            </a:solidFill>
            <a:ln>
              <a:noFill/>
            </a:ln>
          </p:spPr>
        </p:sp>
        <p:sp>
          <p:nvSpPr>
            <p:cNvPr id="163" name="Google Shape;163;p27"/>
            <p:cNvSpPr/>
            <p:nvPr/>
          </p:nvSpPr>
          <p:spPr>
            <a:xfrm>
              <a:off x="0" y="1251507"/>
              <a:ext cx="1251507" cy="1251507"/>
            </a:xfrm>
            <a:custGeom>
              <a:rect b="b" l="l" r="r" t="t"/>
              <a:pathLst>
                <a:path extrusionOk="0" h="1913890" w="1913890">
                  <a:moveTo>
                    <a:pt x="0" y="0"/>
                  </a:moveTo>
                  <a:lnTo>
                    <a:pt x="1913890" y="0"/>
                  </a:lnTo>
                  <a:lnTo>
                    <a:pt x="1913890" y="1913890"/>
                  </a:lnTo>
                  <a:lnTo>
                    <a:pt x="0" y="1913890"/>
                  </a:lnTo>
                  <a:close/>
                </a:path>
              </a:pathLst>
            </a:custGeom>
            <a:solidFill>
              <a:srgbClr val="FF6950"/>
            </a:solidFill>
            <a:ln>
              <a:noFill/>
            </a:ln>
          </p:spPr>
        </p:sp>
      </p:grpSp>
      <p:sp>
        <p:nvSpPr>
          <p:cNvPr id="164" name="Google Shape;164;p27"/>
          <p:cNvSpPr/>
          <p:nvPr/>
        </p:nvSpPr>
        <p:spPr>
          <a:xfrm>
            <a:off x="5311039" y="0"/>
            <a:ext cx="3832961" cy="5143500"/>
          </a:xfrm>
          <a:custGeom>
            <a:rect b="b" l="l" r="r" t="t"/>
            <a:pathLst>
              <a:path extrusionOk="0" h="10287000" w="7665921">
                <a:moveTo>
                  <a:pt x="0" y="0"/>
                </a:moveTo>
                <a:lnTo>
                  <a:pt x="7665921" y="0"/>
                </a:lnTo>
                <a:lnTo>
                  <a:pt x="7665921" y="10287000"/>
                </a:lnTo>
                <a:lnTo>
                  <a:pt x="0" y="10287000"/>
                </a:lnTo>
                <a:lnTo>
                  <a:pt x="0" y="0"/>
                </a:lnTo>
                <a:close/>
              </a:path>
            </a:pathLst>
          </a:custGeom>
          <a:blipFill rotWithShape="1">
            <a:blip r:embed="rId3">
              <a:alphaModFix/>
            </a:blip>
            <a:stretch>
              <a:fillRect b="0" l="-66489" r="-75290" t="0"/>
            </a:stretch>
          </a:blipFill>
          <a:ln>
            <a:noFill/>
          </a:ln>
        </p:spPr>
      </p:sp>
      <p:sp>
        <p:nvSpPr>
          <p:cNvPr id="165" name="Google Shape;165;p27"/>
          <p:cNvSpPr txBox="1"/>
          <p:nvPr/>
        </p:nvSpPr>
        <p:spPr>
          <a:xfrm>
            <a:off x="938631" y="301273"/>
            <a:ext cx="3741300" cy="523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3400">
                <a:latin typeface="Public Sans"/>
                <a:ea typeface="Public Sans"/>
                <a:cs typeface="Public Sans"/>
                <a:sym typeface="Public Sans"/>
              </a:rPr>
              <a:t>Background</a:t>
            </a:r>
            <a:endParaRPr b="1" sz="3400"/>
          </a:p>
        </p:txBody>
      </p:sp>
      <p:sp>
        <p:nvSpPr>
          <p:cNvPr id="166" name="Google Shape;166;p27"/>
          <p:cNvSpPr txBox="1"/>
          <p:nvPr/>
        </p:nvSpPr>
        <p:spPr>
          <a:xfrm>
            <a:off x="528900" y="1210175"/>
            <a:ext cx="4533300" cy="3469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The database management system developed by the DunkDiggers team aims to assist users of the UMD Basketball team, including </a:t>
            </a:r>
            <a:r>
              <a:rPr b="1" lang="en" sz="1600">
                <a:solidFill>
                  <a:schemeClr val="dk1"/>
                </a:solidFill>
                <a:latin typeface="Calibri"/>
                <a:ea typeface="Calibri"/>
                <a:cs typeface="Calibri"/>
                <a:sym typeface="Calibri"/>
              </a:rPr>
              <a:t>Managers, Players</a:t>
            </a:r>
            <a:r>
              <a:rPr lang="en" sz="1600">
                <a:solidFill>
                  <a:schemeClr val="dk1"/>
                </a:solidFill>
                <a:latin typeface="Calibri"/>
                <a:ea typeface="Calibri"/>
                <a:cs typeface="Calibri"/>
                <a:sym typeface="Calibri"/>
              </a:rPr>
              <a:t> and </a:t>
            </a:r>
            <a:r>
              <a:rPr b="1" lang="en" sz="1600">
                <a:solidFill>
                  <a:schemeClr val="dk1"/>
                </a:solidFill>
                <a:latin typeface="Calibri"/>
                <a:ea typeface="Calibri"/>
                <a:cs typeface="Calibri"/>
                <a:sym typeface="Calibri"/>
              </a:rPr>
              <a:t>Support staff</a:t>
            </a:r>
            <a:r>
              <a:rPr lang="en" sz="1600">
                <a:solidFill>
                  <a:schemeClr val="dk1"/>
                </a:solidFill>
                <a:latin typeface="Calibri"/>
                <a:ea typeface="Calibri"/>
                <a:cs typeface="Calibri"/>
                <a:sym typeface="Calibri"/>
              </a:rPr>
              <a:t> such as Coaches, Video Analysts, and Scouting Coordinators to streamline the process of evaluating player performance and formulating game strategies based on this evaluation.</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DunkDiggers team utilizes data from the </a:t>
            </a:r>
            <a:r>
              <a:rPr b="1" lang="en" sz="1600">
                <a:solidFill>
                  <a:schemeClr val="dk1"/>
                </a:solidFill>
                <a:latin typeface="Calibri"/>
                <a:ea typeface="Calibri"/>
                <a:cs typeface="Calibri"/>
                <a:sym typeface="Calibri"/>
              </a:rPr>
              <a:t>UMD Terps Basketball Stats</a:t>
            </a:r>
            <a:r>
              <a:rPr lang="en" sz="1600">
                <a:solidFill>
                  <a:schemeClr val="dk1"/>
                </a:solidFill>
                <a:latin typeface="Calibri"/>
                <a:ea typeface="Calibri"/>
                <a:cs typeface="Calibri"/>
                <a:sym typeface="Calibri"/>
              </a:rPr>
              <a:t> data as present over: </a:t>
            </a:r>
            <a:r>
              <a:rPr i="1" lang="en" sz="1600" u="sng">
                <a:solidFill>
                  <a:schemeClr val="hlink"/>
                </a:solidFill>
                <a:latin typeface="Calibri"/>
                <a:ea typeface="Calibri"/>
                <a:cs typeface="Calibri"/>
                <a:sym typeface="Calibri"/>
                <a:hlinkClick r:id="rId4"/>
              </a:rPr>
              <a:t>https://umterps.com/sports/mens-basketball/stats/2023-24</a:t>
            </a:r>
            <a:endParaRPr i="1" sz="16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D"/>
        </a:solidFill>
      </p:bgPr>
    </p:bg>
    <p:spTree>
      <p:nvGrpSpPr>
        <p:cNvPr id="170" name="Shape 170"/>
        <p:cNvGrpSpPr/>
        <p:nvPr/>
      </p:nvGrpSpPr>
      <p:grpSpPr>
        <a:xfrm>
          <a:off x="0" y="0"/>
          <a:ext cx="0" cy="0"/>
          <a:chOff x="0" y="0"/>
          <a:chExt cx="0" cy="0"/>
        </a:xfrm>
      </p:grpSpPr>
      <p:sp>
        <p:nvSpPr>
          <p:cNvPr id="171" name="Google Shape;171;p28"/>
          <p:cNvSpPr txBox="1"/>
          <p:nvPr/>
        </p:nvSpPr>
        <p:spPr>
          <a:xfrm>
            <a:off x="2562300" y="207325"/>
            <a:ext cx="4019400" cy="5232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1" lang="en" sz="3400">
                <a:latin typeface="Public Sans"/>
                <a:ea typeface="Public Sans"/>
                <a:cs typeface="Public Sans"/>
                <a:sym typeface="Public Sans"/>
              </a:rPr>
              <a:t>Mission Statement</a:t>
            </a:r>
            <a:r>
              <a:rPr b="0" i="0" lang="en" sz="3400" u="none" cap="none" strike="noStrike">
                <a:solidFill>
                  <a:srgbClr val="000000"/>
                </a:solidFill>
                <a:latin typeface="Public Sans Medium"/>
                <a:ea typeface="Public Sans Medium"/>
                <a:cs typeface="Public Sans Medium"/>
                <a:sym typeface="Public Sans Medium"/>
              </a:rPr>
              <a:t> </a:t>
            </a:r>
            <a:endParaRPr sz="3400"/>
          </a:p>
        </p:txBody>
      </p:sp>
      <p:grpSp>
        <p:nvGrpSpPr>
          <p:cNvPr id="172" name="Google Shape;172;p28"/>
          <p:cNvGrpSpPr/>
          <p:nvPr/>
        </p:nvGrpSpPr>
        <p:grpSpPr>
          <a:xfrm>
            <a:off x="285750" y="3250925"/>
            <a:ext cx="4129305" cy="1371362"/>
            <a:chOff x="-175819" y="-66674"/>
            <a:chExt cx="9527700" cy="3656967"/>
          </a:xfrm>
        </p:grpSpPr>
        <p:sp>
          <p:nvSpPr>
            <p:cNvPr id="173" name="Google Shape;173;p28"/>
            <p:cNvSpPr txBox="1"/>
            <p:nvPr/>
          </p:nvSpPr>
          <p:spPr>
            <a:xfrm>
              <a:off x="-175819" y="-66674"/>
              <a:ext cx="9527700" cy="8208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 sz="2000">
                  <a:latin typeface="Public Sans Medium"/>
                  <a:ea typeface="Public Sans Medium"/>
                  <a:cs typeface="Public Sans Medium"/>
                  <a:sym typeface="Public Sans Medium"/>
                </a:rPr>
                <a:t>Evaluate player performance</a:t>
              </a:r>
              <a:endParaRPr sz="2000"/>
            </a:p>
          </p:txBody>
        </p:sp>
        <p:sp>
          <p:nvSpPr>
            <p:cNvPr id="174" name="Google Shape;174;p28"/>
            <p:cNvSpPr txBox="1"/>
            <p:nvPr/>
          </p:nvSpPr>
          <p:spPr>
            <a:xfrm>
              <a:off x="626615" y="1718593"/>
              <a:ext cx="8384100" cy="187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200">
                  <a:latin typeface="Public Sans Thin"/>
                  <a:ea typeface="Public Sans Thin"/>
                  <a:cs typeface="Public Sans Thin"/>
                  <a:sym typeface="Public Sans Thin"/>
                </a:rPr>
                <a:t>Enabling the team manager and support staff with a framework to analyze, evaluate, and enhance player performance</a:t>
              </a:r>
              <a:endParaRPr sz="1200">
                <a:latin typeface="Public Sans Thin"/>
                <a:ea typeface="Public Sans Thin"/>
                <a:cs typeface="Public Sans Thin"/>
                <a:sym typeface="Public Sans Thin"/>
              </a:endParaRPr>
            </a:p>
          </p:txBody>
        </p:sp>
      </p:grpSp>
      <p:grpSp>
        <p:nvGrpSpPr>
          <p:cNvPr id="175" name="Google Shape;175;p28"/>
          <p:cNvGrpSpPr/>
          <p:nvPr/>
        </p:nvGrpSpPr>
        <p:grpSpPr>
          <a:xfrm>
            <a:off x="4661299" y="3250925"/>
            <a:ext cx="4226808" cy="1553775"/>
            <a:chOff x="593804" y="-66675"/>
            <a:chExt cx="9109500" cy="4143401"/>
          </a:xfrm>
        </p:grpSpPr>
        <p:sp>
          <p:nvSpPr>
            <p:cNvPr id="176" name="Google Shape;176;p28"/>
            <p:cNvSpPr txBox="1"/>
            <p:nvPr/>
          </p:nvSpPr>
          <p:spPr>
            <a:xfrm>
              <a:off x="593804" y="-66675"/>
              <a:ext cx="9109500" cy="8208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 sz="2000">
                  <a:latin typeface="Public Sans Medium"/>
                  <a:ea typeface="Public Sans Medium"/>
                  <a:cs typeface="Public Sans Medium"/>
                  <a:sym typeface="Public Sans Medium"/>
                </a:rPr>
                <a:t>Game preparedness</a:t>
              </a:r>
              <a:endParaRPr sz="2000"/>
            </a:p>
          </p:txBody>
        </p:sp>
        <p:sp>
          <p:nvSpPr>
            <p:cNvPr id="177" name="Google Shape;177;p28"/>
            <p:cNvSpPr txBox="1"/>
            <p:nvPr/>
          </p:nvSpPr>
          <p:spPr>
            <a:xfrm>
              <a:off x="1572523" y="1515326"/>
              <a:ext cx="7638000" cy="2561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200">
                  <a:latin typeface="Public Sans Thin"/>
                  <a:ea typeface="Public Sans Thin"/>
                  <a:cs typeface="Public Sans Thin"/>
                  <a:sym typeface="Public Sans Thin"/>
                </a:rPr>
                <a:t>Providing a user-friendly platform that facilitates informed decision-making, strategic planning, and effective game preparedness for upcoming matches.</a:t>
              </a:r>
              <a:endParaRPr sz="1200">
                <a:latin typeface="Public Sans Thin"/>
                <a:ea typeface="Public Sans Thin"/>
                <a:cs typeface="Public Sans Thin"/>
                <a:sym typeface="Public Sans Thin"/>
              </a:endParaRPr>
            </a:p>
          </p:txBody>
        </p:sp>
      </p:grpSp>
      <p:grpSp>
        <p:nvGrpSpPr>
          <p:cNvPr id="178" name="Google Shape;178;p28"/>
          <p:cNvGrpSpPr/>
          <p:nvPr/>
        </p:nvGrpSpPr>
        <p:grpSpPr>
          <a:xfrm rot="-5400000">
            <a:off x="8205370" y="-784"/>
            <a:ext cx="939414" cy="939414"/>
            <a:chOff x="0" y="0"/>
            <a:chExt cx="2505105" cy="2505105"/>
          </a:xfrm>
        </p:grpSpPr>
        <p:sp>
          <p:nvSpPr>
            <p:cNvPr id="179" name="Google Shape;179;p28"/>
            <p:cNvSpPr/>
            <p:nvPr/>
          </p:nvSpPr>
          <p:spPr>
            <a:xfrm>
              <a:off x="1251507" y="1251507"/>
              <a:ext cx="1253598" cy="1253598"/>
            </a:xfrm>
            <a:custGeom>
              <a:rect b="b" l="l" r="r" t="t"/>
              <a:pathLst>
                <a:path extrusionOk="0" h="1913890" w="1913890">
                  <a:moveTo>
                    <a:pt x="0" y="0"/>
                  </a:moveTo>
                  <a:lnTo>
                    <a:pt x="1913890" y="0"/>
                  </a:lnTo>
                  <a:lnTo>
                    <a:pt x="1913890" y="1913890"/>
                  </a:lnTo>
                  <a:lnTo>
                    <a:pt x="0" y="1913890"/>
                  </a:lnTo>
                  <a:close/>
                </a:path>
              </a:pathLst>
            </a:custGeom>
            <a:solidFill>
              <a:srgbClr val="65212A"/>
            </a:solidFill>
            <a:ln>
              <a:noFill/>
            </a:ln>
          </p:spPr>
        </p:sp>
        <p:sp>
          <p:nvSpPr>
            <p:cNvPr id="180" name="Google Shape;180;p28"/>
            <p:cNvSpPr/>
            <p:nvPr/>
          </p:nvSpPr>
          <p:spPr>
            <a:xfrm>
              <a:off x="1251507" y="0"/>
              <a:ext cx="1251507" cy="1251507"/>
            </a:xfrm>
            <a:custGeom>
              <a:rect b="b" l="l" r="r" t="t"/>
              <a:pathLst>
                <a:path extrusionOk="0" h="1913890" w="1913890">
                  <a:moveTo>
                    <a:pt x="0" y="0"/>
                  </a:moveTo>
                  <a:lnTo>
                    <a:pt x="1913890" y="0"/>
                  </a:lnTo>
                  <a:lnTo>
                    <a:pt x="1913890" y="1913890"/>
                  </a:lnTo>
                  <a:lnTo>
                    <a:pt x="0" y="1913890"/>
                  </a:lnTo>
                  <a:close/>
                </a:path>
              </a:pathLst>
            </a:custGeom>
            <a:solidFill>
              <a:srgbClr val="CF4545"/>
            </a:solidFill>
            <a:ln>
              <a:noFill/>
            </a:ln>
          </p:spPr>
        </p:sp>
        <p:sp>
          <p:nvSpPr>
            <p:cNvPr id="181" name="Google Shape;181;p28"/>
            <p:cNvSpPr/>
            <p:nvPr/>
          </p:nvSpPr>
          <p:spPr>
            <a:xfrm>
              <a:off x="0" y="1251507"/>
              <a:ext cx="1251507" cy="1251507"/>
            </a:xfrm>
            <a:custGeom>
              <a:rect b="b" l="l" r="r" t="t"/>
              <a:pathLst>
                <a:path extrusionOk="0" h="1913890" w="1913890">
                  <a:moveTo>
                    <a:pt x="0" y="0"/>
                  </a:moveTo>
                  <a:lnTo>
                    <a:pt x="1913890" y="0"/>
                  </a:lnTo>
                  <a:lnTo>
                    <a:pt x="1913890" y="1913890"/>
                  </a:lnTo>
                  <a:lnTo>
                    <a:pt x="0" y="1913890"/>
                  </a:lnTo>
                  <a:close/>
                </a:path>
              </a:pathLst>
            </a:custGeom>
            <a:solidFill>
              <a:srgbClr val="FF6950"/>
            </a:solidFill>
            <a:ln>
              <a:noFill/>
            </a:ln>
          </p:spPr>
        </p:sp>
      </p:grpSp>
      <p:pic>
        <p:nvPicPr>
          <p:cNvPr id="182" name="Google Shape;182;p28"/>
          <p:cNvPicPr preferRelativeResize="0"/>
          <p:nvPr/>
        </p:nvPicPr>
        <p:blipFill>
          <a:blip r:embed="rId3">
            <a:alphaModFix/>
          </a:blip>
          <a:stretch>
            <a:fillRect/>
          </a:stretch>
        </p:blipFill>
        <p:spPr>
          <a:xfrm>
            <a:off x="1051451" y="1456775"/>
            <a:ext cx="2597901" cy="1553775"/>
          </a:xfrm>
          <a:prstGeom prst="rect">
            <a:avLst/>
          </a:prstGeom>
          <a:noFill/>
          <a:ln>
            <a:noFill/>
          </a:ln>
        </p:spPr>
      </p:pic>
      <p:pic>
        <p:nvPicPr>
          <p:cNvPr id="183" name="Google Shape;183;p28"/>
          <p:cNvPicPr preferRelativeResize="0"/>
          <p:nvPr/>
        </p:nvPicPr>
        <p:blipFill>
          <a:blip r:embed="rId4">
            <a:alphaModFix/>
          </a:blip>
          <a:stretch>
            <a:fillRect/>
          </a:stretch>
        </p:blipFill>
        <p:spPr>
          <a:xfrm>
            <a:off x="5428275" y="1456775"/>
            <a:ext cx="2597900" cy="1553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D"/>
        </a:solidFill>
      </p:bgPr>
    </p:bg>
    <p:spTree>
      <p:nvGrpSpPr>
        <p:cNvPr id="187" name="Shape 187"/>
        <p:cNvGrpSpPr/>
        <p:nvPr/>
      </p:nvGrpSpPr>
      <p:grpSpPr>
        <a:xfrm>
          <a:off x="0" y="0"/>
          <a:ext cx="0" cy="0"/>
          <a:chOff x="0" y="0"/>
          <a:chExt cx="0" cy="0"/>
        </a:xfrm>
      </p:grpSpPr>
      <p:sp>
        <p:nvSpPr>
          <p:cNvPr id="188" name="Google Shape;188;p29"/>
          <p:cNvSpPr txBox="1"/>
          <p:nvPr/>
        </p:nvSpPr>
        <p:spPr>
          <a:xfrm>
            <a:off x="2757398" y="210225"/>
            <a:ext cx="4570800" cy="5232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1" lang="en" sz="3400">
                <a:latin typeface="Public Sans"/>
                <a:ea typeface="Public Sans"/>
                <a:cs typeface="Public Sans"/>
                <a:sym typeface="Public Sans"/>
              </a:rPr>
              <a:t>Mission Objective</a:t>
            </a:r>
            <a:endParaRPr b="1" sz="3400"/>
          </a:p>
        </p:txBody>
      </p:sp>
      <p:grpSp>
        <p:nvGrpSpPr>
          <p:cNvPr id="189" name="Google Shape;189;p29"/>
          <p:cNvGrpSpPr/>
          <p:nvPr/>
        </p:nvGrpSpPr>
        <p:grpSpPr>
          <a:xfrm>
            <a:off x="2413175" y="935615"/>
            <a:ext cx="5792175" cy="1053247"/>
            <a:chOff x="-23" y="-76200"/>
            <a:chExt cx="15445800" cy="2808659"/>
          </a:xfrm>
        </p:grpSpPr>
        <p:sp>
          <p:nvSpPr>
            <p:cNvPr id="190" name="Google Shape;190;p29"/>
            <p:cNvSpPr txBox="1"/>
            <p:nvPr/>
          </p:nvSpPr>
          <p:spPr>
            <a:xfrm>
              <a:off x="0" y="-76200"/>
              <a:ext cx="7531800" cy="615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500">
                  <a:latin typeface="Public Sans Medium"/>
                  <a:ea typeface="Public Sans Medium"/>
                  <a:cs typeface="Public Sans Medium"/>
                  <a:sym typeface="Public Sans Medium"/>
                </a:rPr>
                <a:t>Strategic team selection</a:t>
              </a:r>
              <a:endParaRPr sz="700"/>
            </a:p>
          </p:txBody>
        </p:sp>
        <p:sp>
          <p:nvSpPr>
            <p:cNvPr id="191" name="Google Shape;191;p29"/>
            <p:cNvSpPr txBox="1"/>
            <p:nvPr/>
          </p:nvSpPr>
          <p:spPr>
            <a:xfrm>
              <a:off x="-23" y="860759"/>
              <a:ext cx="15445800" cy="18717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lang="en" sz="1200">
                  <a:solidFill>
                    <a:schemeClr val="dk1"/>
                  </a:solidFill>
                  <a:latin typeface="Public Sans Thin"/>
                  <a:ea typeface="Public Sans Thin"/>
                  <a:cs typeface="Public Sans Thin"/>
                  <a:sym typeface="Public Sans Thin"/>
                </a:rPr>
                <a:t>To analyze player performance data, historical trends, and match dynamics to make informed decisions on team selection for each game. This will ensure that the best lineup is chosen to maximize the team's chances of success.</a:t>
              </a:r>
              <a:endParaRPr sz="1200">
                <a:solidFill>
                  <a:schemeClr val="dk1"/>
                </a:solidFill>
                <a:latin typeface="Public Sans Thin"/>
                <a:ea typeface="Public Sans Thin"/>
                <a:cs typeface="Public Sans Thin"/>
                <a:sym typeface="Public Sans Thin"/>
              </a:endParaRPr>
            </a:p>
          </p:txBody>
        </p:sp>
      </p:grpSp>
      <p:grpSp>
        <p:nvGrpSpPr>
          <p:cNvPr id="192" name="Google Shape;192;p29"/>
          <p:cNvGrpSpPr/>
          <p:nvPr/>
        </p:nvGrpSpPr>
        <p:grpSpPr>
          <a:xfrm>
            <a:off x="2413176" y="2267275"/>
            <a:ext cx="5259234" cy="1053260"/>
            <a:chOff x="-33" y="-76217"/>
            <a:chExt cx="11133011" cy="2808694"/>
          </a:xfrm>
        </p:grpSpPr>
        <p:sp>
          <p:nvSpPr>
            <p:cNvPr id="193" name="Google Shape;193;p29"/>
            <p:cNvSpPr txBox="1"/>
            <p:nvPr/>
          </p:nvSpPr>
          <p:spPr>
            <a:xfrm>
              <a:off x="-33" y="-76217"/>
              <a:ext cx="11133000" cy="615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500">
                  <a:latin typeface="Public Sans Medium"/>
                  <a:ea typeface="Public Sans Medium"/>
                  <a:cs typeface="Public Sans Medium"/>
                  <a:sym typeface="Public Sans Medium"/>
                </a:rPr>
                <a:t>Assessment for training management</a:t>
              </a:r>
              <a:endParaRPr sz="700"/>
            </a:p>
          </p:txBody>
        </p:sp>
        <p:sp>
          <p:nvSpPr>
            <p:cNvPr id="194" name="Google Shape;194;p29"/>
            <p:cNvSpPr txBox="1"/>
            <p:nvPr/>
          </p:nvSpPr>
          <p:spPr>
            <a:xfrm>
              <a:off x="-23" y="860776"/>
              <a:ext cx="11133000" cy="18717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lang="en" sz="1200">
                  <a:latin typeface="Public Sans Thin"/>
                  <a:ea typeface="Public Sans Thin"/>
                  <a:cs typeface="Public Sans Thin"/>
                  <a:sym typeface="Public Sans Thin"/>
                </a:rPr>
                <a:t>With performance metrics, personalized assessments for each player. By identifying strengths and areas for improvement, training plans can be tailored to enhance individual skills and overall team performance.</a:t>
              </a:r>
              <a:endParaRPr sz="1200">
                <a:latin typeface="Public Sans Thin"/>
                <a:ea typeface="Public Sans Thin"/>
                <a:cs typeface="Public Sans Thin"/>
                <a:sym typeface="Public Sans Thin"/>
              </a:endParaRPr>
            </a:p>
          </p:txBody>
        </p:sp>
      </p:grpSp>
      <p:grpSp>
        <p:nvGrpSpPr>
          <p:cNvPr id="195" name="Google Shape;195;p29"/>
          <p:cNvGrpSpPr/>
          <p:nvPr/>
        </p:nvGrpSpPr>
        <p:grpSpPr>
          <a:xfrm>
            <a:off x="2413175" y="3660325"/>
            <a:ext cx="5792202" cy="1582675"/>
            <a:chOff x="-1" y="-76200"/>
            <a:chExt cx="9747900" cy="4220467"/>
          </a:xfrm>
        </p:grpSpPr>
        <p:sp>
          <p:nvSpPr>
            <p:cNvPr id="196" name="Google Shape;196;p29"/>
            <p:cNvSpPr txBox="1"/>
            <p:nvPr/>
          </p:nvSpPr>
          <p:spPr>
            <a:xfrm>
              <a:off x="0" y="-76200"/>
              <a:ext cx="7531800" cy="615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500">
                  <a:latin typeface="Public Sans Medium"/>
                  <a:ea typeface="Public Sans Medium"/>
                  <a:cs typeface="Public Sans Medium"/>
                  <a:sym typeface="Public Sans Medium"/>
                </a:rPr>
                <a:t>Optimizing gameplay</a:t>
              </a:r>
              <a:endParaRPr sz="700"/>
            </a:p>
          </p:txBody>
        </p:sp>
        <p:sp>
          <p:nvSpPr>
            <p:cNvPr id="197" name="Google Shape;197;p29"/>
            <p:cNvSpPr txBox="1"/>
            <p:nvPr/>
          </p:nvSpPr>
          <p:spPr>
            <a:xfrm>
              <a:off x="-1" y="934267"/>
              <a:ext cx="9747900" cy="32100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lang="en" sz="1200">
                  <a:latin typeface="Public Sans Thin"/>
                  <a:ea typeface="Public Sans Thin"/>
                  <a:cs typeface="Public Sans Thin"/>
                  <a:sym typeface="Public Sans Thin"/>
                </a:rPr>
                <a:t>Utilize historical game statistics on how different gameplay styles effectively work in matches. This information will be used to optimize player roles within the team structure, ensuring that each player is directed to contribute in adequate attacking/defensive proportions for an effective all round performance of the team.</a:t>
              </a:r>
              <a:endParaRPr sz="1200">
                <a:latin typeface="Public Sans Thin"/>
                <a:ea typeface="Public Sans Thin"/>
                <a:cs typeface="Public Sans Thin"/>
                <a:sym typeface="Public Sans Thin"/>
              </a:endParaRPr>
            </a:p>
            <a:p>
              <a:pPr indent="0" lvl="0" marL="0" marR="0" rtl="0" algn="l">
                <a:lnSpc>
                  <a:spcPct val="140008"/>
                </a:lnSpc>
                <a:spcBef>
                  <a:spcPts val="0"/>
                </a:spcBef>
                <a:spcAft>
                  <a:spcPts val="0"/>
                </a:spcAft>
                <a:buNone/>
              </a:pPr>
              <a:r>
                <a:t/>
              </a:r>
              <a:endParaRPr sz="1100">
                <a:latin typeface="Public Sans Thin"/>
                <a:ea typeface="Public Sans Thin"/>
                <a:cs typeface="Public Sans Thin"/>
                <a:sym typeface="Public Sans Thin"/>
              </a:endParaRPr>
            </a:p>
          </p:txBody>
        </p:sp>
      </p:grpSp>
      <p:grpSp>
        <p:nvGrpSpPr>
          <p:cNvPr id="198" name="Google Shape;198;p29"/>
          <p:cNvGrpSpPr/>
          <p:nvPr/>
        </p:nvGrpSpPr>
        <p:grpSpPr>
          <a:xfrm>
            <a:off x="8205370" y="4204870"/>
            <a:ext cx="938630" cy="938630"/>
            <a:chOff x="0" y="0"/>
            <a:chExt cx="2503014" cy="2503014"/>
          </a:xfrm>
        </p:grpSpPr>
        <p:sp>
          <p:nvSpPr>
            <p:cNvPr id="199" name="Google Shape;199;p29"/>
            <p:cNvSpPr/>
            <p:nvPr/>
          </p:nvSpPr>
          <p:spPr>
            <a:xfrm>
              <a:off x="1251507" y="1251507"/>
              <a:ext cx="1251507" cy="1251507"/>
            </a:xfrm>
            <a:custGeom>
              <a:rect b="b" l="l" r="r" t="t"/>
              <a:pathLst>
                <a:path extrusionOk="0" h="1913890" w="1913890">
                  <a:moveTo>
                    <a:pt x="0" y="0"/>
                  </a:moveTo>
                  <a:lnTo>
                    <a:pt x="1913890" y="0"/>
                  </a:lnTo>
                  <a:lnTo>
                    <a:pt x="1913890" y="1913890"/>
                  </a:lnTo>
                  <a:lnTo>
                    <a:pt x="0" y="1913890"/>
                  </a:lnTo>
                  <a:close/>
                </a:path>
              </a:pathLst>
            </a:custGeom>
            <a:solidFill>
              <a:srgbClr val="65212A"/>
            </a:solidFill>
            <a:ln>
              <a:noFill/>
            </a:ln>
          </p:spPr>
        </p:sp>
        <p:sp>
          <p:nvSpPr>
            <p:cNvPr id="200" name="Google Shape;200;p29"/>
            <p:cNvSpPr/>
            <p:nvPr/>
          </p:nvSpPr>
          <p:spPr>
            <a:xfrm>
              <a:off x="1251507" y="0"/>
              <a:ext cx="1251507" cy="1251507"/>
            </a:xfrm>
            <a:custGeom>
              <a:rect b="b" l="l" r="r" t="t"/>
              <a:pathLst>
                <a:path extrusionOk="0" h="1913890" w="1913890">
                  <a:moveTo>
                    <a:pt x="0" y="0"/>
                  </a:moveTo>
                  <a:lnTo>
                    <a:pt x="1913890" y="0"/>
                  </a:lnTo>
                  <a:lnTo>
                    <a:pt x="1913890" y="1913890"/>
                  </a:lnTo>
                  <a:lnTo>
                    <a:pt x="0" y="1913890"/>
                  </a:lnTo>
                  <a:close/>
                </a:path>
              </a:pathLst>
            </a:custGeom>
            <a:solidFill>
              <a:srgbClr val="CF4545"/>
            </a:solidFill>
            <a:ln>
              <a:noFill/>
            </a:ln>
          </p:spPr>
        </p:sp>
        <p:sp>
          <p:nvSpPr>
            <p:cNvPr id="201" name="Google Shape;201;p29"/>
            <p:cNvSpPr/>
            <p:nvPr/>
          </p:nvSpPr>
          <p:spPr>
            <a:xfrm>
              <a:off x="0" y="1251507"/>
              <a:ext cx="1251507" cy="1251507"/>
            </a:xfrm>
            <a:custGeom>
              <a:rect b="b" l="l" r="r" t="t"/>
              <a:pathLst>
                <a:path extrusionOk="0" h="1913890" w="1913890">
                  <a:moveTo>
                    <a:pt x="0" y="0"/>
                  </a:moveTo>
                  <a:lnTo>
                    <a:pt x="1913890" y="0"/>
                  </a:lnTo>
                  <a:lnTo>
                    <a:pt x="1913890" y="1913890"/>
                  </a:lnTo>
                  <a:lnTo>
                    <a:pt x="0" y="1913890"/>
                  </a:lnTo>
                  <a:close/>
                </a:path>
              </a:pathLst>
            </a:custGeom>
            <a:solidFill>
              <a:srgbClr val="FF6950"/>
            </a:solidFill>
            <a:ln>
              <a:noFill/>
            </a:ln>
          </p:spPr>
        </p:sp>
      </p:grpSp>
      <p:pic>
        <p:nvPicPr>
          <p:cNvPr id="202" name="Google Shape;202;p29"/>
          <p:cNvPicPr preferRelativeResize="0"/>
          <p:nvPr/>
        </p:nvPicPr>
        <p:blipFill>
          <a:blip r:embed="rId3">
            <a:alphaModFix/>
          </a:blip>
          <a:stretch>
            <a:fillRect/>
          </a:stretch>
        </p:blipFill>
        <p:spPr>
          <a:xfrm>
            <a:off x="819072" y="3694913"/>
            <a:ext cx="1088825" cy="1088825"/>
          </a:xfrm>
          <a:prstGeom prst="rect">
            <a:avLst/>
          </a:prstGeom>
          <a:noFill/>
          <a:ln>
            <a:noFill/>
          </a:ln>
        </p:spPr>
      </p:pic>
      <p:pic>
        <p:nvPicPr>
          <p:cNvPr id="203" name="Google Shape;203;p29"/>
          <p:cNvPicPr preferRelativeResize="0"/>
          <p:nvPr/>
        </p:nvPicPr>
        <p:blipFill>
          <a:blip r:embed="rId4">
            <a:alphaModFix/>
          </a:blip>
          <a:stretch>
            <a:fillRect/>
          </a:stretch>
        </p:blipFill>
        <p:spPr>
          <a:xfrm>
            <a:off x="819075" y="2220238"/>
            <a:ext cx="1088825" cy="1088825"/>
          </a:xfrm>
          <a:prstGeom prst="rect">
            <a:avLst/>
          </a:prstGeom>
          <a:noFill/>
          <a:ln>
            <a:noFill/>
          </a:ln>
        </p:spPr>
      </p:pic>
      <p:pic>
        <p:nvPicPr>
          <p:cNvPr id="204" name="Google Shape;204;p29"/>
          <p:cNvPicPr preferRelativeResize="0"/>
          <p:nvPr/>
        </p:nvPicPr>
        <p:blipFill>
          <a:blip r:embed="rId5">
            <a:alphaModFix/>
          </a:blip>
          <a:stretch>
            <a:fillRect/>
          </a:stretch>
        </p:blipFill>
        <p:spPr>
          <a:xfrm>
            <a:off x="819075" y="941624"/>
            <a:ext cx="1088825" cy="10888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D"/>
        </a:solidFill>
      </p:bgPr>
    </p:bg>
    <p:spTree>
      <p:nvGrpSpPr>
        <p:cNvPr id="208" name="Shape 208"/>
        <p:cNvGrpSpPr/>
        <p:nvPr/>
      </p:nvGrpSpPr>
      <p:grpSpPr>
        <a:xfrm>
          <a:off x="0" y="0"/>
          <a:ext cx="0" cy="0"/>
          <a:chOff x="0" y="0"/>
          <a:chExt cx="0" cy="0"/>
        </a:xfrm>
      </p:grpSpPr>
      <p:sp>
        <p:nvSpPr>
          <p:cNvPr id="209" name="Google Shape;209;p30"/>
          <p:cNvSpPr txBox="1"/>
          <p:nvPr/>
        </p:nvSpPr>
        <p:spPr>
          <a:xfrm>
            <a:off x="125" y="152700"/>
            <a:ext cx="9144000" cy="523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3400">
                <a:latin typeface="Public Sans"/>
                <a:ea typeface="Public Sans"/>
                <a:cs typeface="Public Sans"/>
                <a:sym typeface="Public Sans"/>
              </a:rPr>
              <a:t>Conceptual Database Design</a:t>
            </a:r>
            <a:endParaRPr b="1" sz="3400">
              <a:latin typeface="Public Sans"/>
              <a:ea typeface="Public Sans"/>
              <a:cs typeface="Public Sans"/>
              <a:sym typeface="Public Sans"/>
            </a:endParaRPr>
          </a:p>
        </p:txBody>
      </p:sp>
      <p:sp>
        <p:nvSpPr>
          <p:cNvPr id="210" name="Google Shape;210;p30"/>
          <p:cNvSpPr/>
          <p:nvPr/>
        </p:nvSpPr>
        <p:spPr>
          <a:xfrm>
            <a:off x="6239000" y="851825"/>
            <a:ext cx="2885243" cy="3375406"/>
          </a:xfrm>
          <a:custGeom>
            <a:rect b="b" l="l" r="r" t="t"/>
            <a:pathLst>
              <a:path extrusionOk="0" h="3479800" w="3325928">
                <a:moveTo>
                  <a:pt x="0" y="0"/>
                </a:moveTo>
                <a:lnTo>
                  <a:pt x="3325928" y="0"/>
                </a:lnTo>
                <a:lnTo>
                  <a:pt x="3325928" y="3479800"/>
                </a:lnTo>
                <a:lnTo>
                  <a:pt x="0" y="3479800"/>
                </a:lnTo>
                <a:close/>
              </a:path>
            </a:pathLst>
          </a:custGeom>
          <a:solidFill>
            <a:srgbClr val="65212A"/>
          </a:solidFill>
          <a:ln>
            <a:noFill/>
          </a:ln>
        </p:spPr>
      </p:sp>
      <p:grpSp>
        <p:nvGrpSpPr>
          <p:cNvPr id="211" name="Google Shape;211;p30"/>
          <p:cNvGrpSpPr/>
          <p:nvPr/>
        </p:nvGrpSpPr>
        <p:grpSpPr>
          <a:xfrm>
            <a:off x="6323526" y="1242700"/>
            <a:ext cx="2752508" cy="2873935"/>
            <a:chOff x="-235173" y="-4206550"/>
            <a:chExt cx="10153110" cy="7663827"/>
          </a:xfrm>
        </p:grpSpPr>
        <p:sp>
          <p:nvSpPr>
            <p:cNvPr id="212" name="Google Shape;212;p30"/>
            <p:cNvSpPr txBox="1"/>
            <p:nvPr/>
          </p:nvSpPr>
          <p:spPr>
            <a:xfrm>
              <a:off x="-235173" y="-4206550"/>
              <a:ext cx="10074900" cy="1149300"/>
            </a:xfrm>
            <a:prstGeom prst="rect">
              <a:avLst/>
            </a:prstGeom>
            <a:noFill/>
            <a:ln>
              <a:noFill/>
            </a:ln>
          </p:spPr>
          <p:txBody>
            <a:bodyPr anchorCtr="0" anchor="t" bIns="0" lIns="0" spcFirstLastPara="1" rIns="0" wrap="square" tIns="0">
              <a:spAutoFit/>
            </a:bodyPr>
            <a:lstStyle/>
            <a:p>
              <a:pPr indent="0" lvl="0" marL="0" marR="0" rtl="0" algn="ctr">
                <a:lnSpc>
                  <a:spcPct val="139986"/>
                </a:lnSpc>
                <a:spcBef>
                  <a:spcPts val="0"/>
                </a:spcBef>
                <a:spcAft>
                  <a:spcPts val="0"/>
                </a:spcAft>
                <a:buNone/>
              </a:pPr>
              <a:r>
                <a:rPr b="1" lang="en" sz="2800">
                  <a:solidFill>
                    <a:srgbClr val="F4F1ED"/>
                  </a:solidFill>
                  <a:latin typeface="Public Sans"/>
                  <a:ea typeface="Public Sans"/>
                  <a:cs typeface="Public Sans"/>
                  <a:sym typeface="Public Sans"/>
                </a:rPr>
                <a:t>ER</a:t>
              </a:r>
              <a:r>
                <a:rPr b="1" lang="en" sz="2800">
                  <a:solidFill>
                    <a:srgbClr val="F4F1ED"/>
                  </a:solidFill>
                  <a:latin typeface="Public Sans"/>
                  <a:ea typeface="Public Sans"/>
                  <a:cs typeface="Public Sans"/>
                  <a:sym typeface="Public Sans"/>
                </a:rPr>
                <a:t> Diagram</a:t>
              </a:r>
              <a:endParaRPr b="1" sz="2800">
                <a:latin typeface="Public Sans"/>
                <a:ea typeface="Public Sans"/>
                <a:cs typeface="Public Sans"/>
                <a:sym typeface="Public Sans"/>
              </a:endParaRPr>
            </a:p>
          </p:txBody>
        </p:sp>
        <p:sp>
          <p:nvSpPr>
            <p:cNvPr id="213" name="Google Shape;213;p30"/>
            <p:cNvSpPr txBox="1"/>
            <p:nvPr/>
          </p:nvSpPr>
          <p:spPr>
            <a:xfrm>
              <a:off x="-156962" y="-2748523"/>
              <a:ext cx="10074900" cy="6205800"/>
            </a:xfrm>
            <a:prstGeom prst="rect">
              <a:avLst/>
            </a:prstGeom>
            <a:noFill/>
            <a:ln>
              <a:noFill/>
            </a:ln>
          </p:spPr>
          <p:txBody>
            <a:bodyPr anchorCtr="0" anchor="t" bIns="0" lIns="0" spcFirstLastPara="1" rIns="0" wrap="square" tIns="0">
              <a:spAutoFit/>
            </a:bodyPr>
            <a:lstStyle/>
            <a:p>
              <a:pPr indent="0" lvl="0" marL="0" marR="0" rtl="0" algn="l">
                <a:lnSpc>
                  <a:spcPct val="139990"/>
                </a:lnSpc>
                <a:spcBef>
                  <a:spcPts val="0"/>
                </a:spcBef>
                <a:spcAft>
                  <a:spcPts val="0"/>
                </a:spcAft>
                <a:buNone/>
              </a:pPr>
              <a:r>
                <a:rPr lang="en">
                  <a:solidFill>
                    <a:srgbClr val="F4F1ED"/>
                  </a:solidFill>
                  <a:latin typeface="Public Sans Thin"/>
                  <a:ea typeface="Public Sans Thin"/>
                  <a:cs typeface="Public Sans Thin"/>
                  <a:sym typeface="Public Sans Thin"/>
                </a:rPr>
                <a:t>The Entity Relationship Diagram captures the relationship between the various entities involved in UMD basketball database which helps in developing the Relational Schema and in visualizing the structure of the database system.</a:t>
              </a:r>
              <a:endParaRPr/>
            </a:p>
          </p:txBody>
        </p:sp>
      </p:grpSp>
      <p:grpSp>
        <p:nvGrpSpPr>
          <p:cNvPr id="214" name="Google Shape;214;p30"/>
          <p:cNvGrpSpPr/>
          <p:nvPr/>
        </p:nvGrpSpPr>
        <p:grpSpPr>
          <a:xfrm rot="5400000">
            <a:off x="-784" y="4220003"/>
            <a:ext cx="939414" cy="939414"/>
            <a:chOff x="0" y="0"/>
            <a:chExt cx="2505105" cy="2505105"/>
          </a:xfrm>
        </p:grpSpPr>
        <p:sp>
          <p:nvSpPr>
            <p:cNvPr id="215" name="Google Shape;215;p30"/>
            <p:cNvSpPr/>
            <p:nvPr/>
          </p:nvSpPr>
          <p:spPr>
            <a:xfrm>
              <a:off x="1251507" y="1251507"/>
              <a:ext cx="1253598" cy="1253598"/>
            </a:xfrm>
            <a:custGeom>
              <a:rect b="b" l="l" r="r" t="t"/>
              <a:pathLst>
                <a:path extrusionOk="0" h="1913890" w="1913890">
                  <a:moveTo>
                    <a:pt x="0" y="0"/>
                  </a:moveTo>
                  <a:lnTo>
                    <a:pt x="1913890" y="0"/>
                  </a:lnTo>
                  <a:lnTo>
                    <a:pt x="1913890" y="1913890"/>
                  </a:lnTo>
                  <a:lnTo>
                    <a:pt x="0" y="1913890"/>
                  </a:lnTo>
                  <a:close/>
                </a:path>
              </a:pathLst>
            </a:custGeom>
            <a:solidFill>
              <a:srgbClr val="65212A"/>
            </a:solidFill>
            <a:ln>
              <a:noFill/>
            </a:ln>
          </p:spPr>
        </p:sp>
        <p:sp>
          <p:nvSpPr>
            <p:cNvPr id="216" name="Google Shape;216;p30"/>
            <p:cNvSpPr/>
            <p:nvPr/>
          </p:nvSpPr>
          <p:spPr>
            <a:xfrm>
              <a:off x="1251507" y="0"/>
              <a:ext cx="1253598" cy="1253598"/>
            </a:xfrm>
            <a:custGeom>
              <a:rect b="b" l="l" r="r" t="t"/>
              <a:pathLst>
                <a:path extrusionOk="0" h="1913890" w="1913890">
                  <a:moveTo>
                    <a:pt x="0" y="0"/>
                  </a:moveTo>
                  <a:lnTo>
                    <a:pt x="1913890" y="0"/>
                  </a:lnTo>
                  <a:lnTo>
                    <a:pt x="1913890" y="1913890"/>
                  </a:lnTo>
                  <a:lnTo>
                    <a:pt x="0" y="1913890"/>
                  </a:lnTo>
                  <a:close/>
                </a:path>
              </a:pathLst>
            </a:custGeom>
            <a:solidFill>
              <a:srgbClr val="CF4545"/>
            </a:solidFill>
            <a:ln>
              <a:noFill/>
            </a:ln>
          </p:spPr>
        </p:sp>
        <p:sp>
          <p:nvSpPr>
            <p:cNvPr id="217" name="Google Shape;217;p30"/>
            <p:cNvSpPr/>
            <p:nvPr/>
          </p:nvSpPr>
          <p:spPr>
            <a:xfrm>
              <a:off x="0" y="1251507"/>
              <a:ext cx="1253598" cy="1253598"/>
            </a:xfrm>
            <a:custGeom>
              <a:rect b="b" l="l" r="r" t="t"/>
              <a:pathLst>
                <a:path extrusionOk="0" h="1913890" w="1913890">
                  <a:moveTo>
                    <a:pt x="0" y="0"/>
                  </a:moveTo>
                  <a:lnTo>
                    <a:pt x="1913890" y="0"/>
                  </a:lnTo>
                  <a:lnTo>
                    <a:pt x="1913890" y="1913890"/>
                  </a:lnTo>
                  <a:lnTo>
                    <a:pt x="0" y="1913890"/>
                  </a:lnTo>
                  <a:close/>
                </a:path>
              </a:pathLst>
            </a:custGeom>
            <a:solidFill>
              <a:srgbClr val="FF6950"/>
            </a:solidFill>
            <a:ln>
              <a:noFill/>
            </a:ln>
          </p:spPr>
        </p:sp>
      </p:grpSp>
      <p:pic>
        <p:nvPicPr>
          <p:cNvPr id="218" name="Google Shape;218;p30"/>
          <p:cNvPicPr preferRelativeResize="0"/>
          <p:nvPr/>
        </p:nvPicPr>
        <p:blipFill>
          <a:blip r:embed="rId3">
            <a:alphaModFix/>
          </a:blip>
          <a:stretch>
            <a:fillRect/>
          </a:stretch>
        </p:blipFill>
        <p:spPr>
          <a:xfrm>
            <a:off x="1037550" y="711425"/>
            <a:ext cx="5201450" cy="444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D"/>
        </a:solidFill>
      </p:bgPr>
    </p:bg>
    <p:spTree>
      <p:nvGrpSpPr>
        <p:cNvPr id="222" name="Shape 222"/>
        <p:cNvGrpSpPr/>
        <p:nvPr/>
      </p:nvGrpSpPr>
      <p:grpSpPr>
        <a:xfrm>
          <a:off x="0" y="0"/>
          <a:ext cx="0" cy="0"/>
          <a:chOff x="0" y="0"/>
          <a:chExt cx="0" cy="0"/>
        </a:xfrm>
      </p:grpSpPr>
      <p:sp>
        <p:nvSpPr>
          <p:cNvPr id="223" name="Google Shape;223;p31"/>
          <p:cNvSpPr txBox="1"/>
          <p:nvPr/>
        </p:nvSpPr>
        <p:spPr>
          <a:xfrm>
            <a:off x="125" y="152700"/>
            <a:ext cx="9144000" cy="492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3200">
                <a:latin typeface="Public Sans"/>
                <a:ea typeface="Public Sans"/>
                <a:cs typeface="Public Sans"/>
                <a:sym typeface="Public Sans"/>
              </a:rPr>
              <a:t>Logical Database Design</a:t>
            </a:r>
            <a:endParaRPr b="1" sz="3200">
              <a:latin typeface="Public Sans"/>
              <a:ea typeface="Public Sans"/>
              <a:cs typeface="Public Sans"/>
              <a:sym typeface="Public Sans"/>
            </a:endParaRPr>
          </a:p>
        </p:txBody>
      </p:sp>
      <p:sp>
        <p:nvSpPr>
          <p:cNvPr id="224" name="Google Shape;224;p31"/>
          <p:cNvSpPr/>
          <p:nvPr/>
        </p:nvSpPr>
        <p:spPr>
          <a:xfrm>
            <a:off x="4572000" y="793825"/>
            <a:ext cx="4573151" cy="3749485"/>
          </a:xfrm>
          <a:custGeom>
            <a:rect b="b" l="l" r="r" t="t"/>
            <a:pathLst>
              <a:path extrusionOk="0" h="3479800" w="3325928">
                <a:moveTo>
                  <a:pt x="0" y="0"/>
                </a:moveTo>
                <a:lnTo>
                  <a:pt x="3325928" y="0"/>
                </a:lnTo>
                <a:lnTo>
                  <a:pt x="3325928" y="3479800"/>
                </a:lnTo>
                <a:lnTo>
                  <a:pt x="0" y="3479800"/>
                </a:lnTo>
                <a:close/>
              </a:path>
            </a:pathLst>
          </a:custGeom>
          <a:solidFill>
            <a:srgbClr val="65212A"/>
          </a:solidFill>
          <a:ln>
            <a:noFill/>
          </a:ln>
        </p:spPr>
      </p:sp>
      <p:grpSp>
        <p:nvGrpSpPr>
          <p:cNvPr id="225" name="Google Shape;225;p31"/>
          <p:cNvGrpSpPr/>
          <p:nvPr/>
        </p:nvGrpSpPr>
        <p:grpSpPr>
          <a:xfrm>
            <a:off x="4607732" y="1242705"/>
            <a:ext cx="4519149" cy="2572323"/>
            <a:chOff x="-235173" y="-4206550"/>
            <a:chExt cx="10153110" cy="6859527"/>
          </a:xfrm>
        </p:grpSpPr>
        <p:sp>
          <p:nvSpPr>
            <p:cNvPr id="226" name="Google Shape;226;p31"/>
            <p:cNvSpPr txBox="1"/>
            <p:nvPr/>
          </p:nvSpPr>
          <p:spPr>
            <a:xfrm>
              <a:off x="-235173" y="-4206550"/>
              <a:ext cx="10074900" cy="1149300"/>
            </a:xfrm>
            <a:prstGeom prst="rect">
              <a:avLst/>
            </a:prstGeom>
            <a:noFill/>
            <a:ln>
              <a:noFill/>
            </a:ln>
          </p:spPr>
          <p:txBody>
            <a:bodyPr anchorCtr="0" anchor="t" bIns="0" lIns="0" spcFirstLastPara="1" rIns="0" wrap="square" tIns="0">
              <a:spAutoFit/>
            </a:bodyPr>
            <a:lstStyle/>
            <a:p>
              <a:pPr indent="0" lvl="0" marL="0" marR="0" rtl="0" algn="ctr">
                <a:lnSpc>
                  <a:spcPct val="139986"/>
                </a:lnSpc>
                <a:spcBef>
                  <a:spcPts val="0"/>
                </a:spcBef>
                <a:spcAft>
                  <a:spcPts val="0"/>
                </a:spcAft>
                <a:buNone/>
              </a:pPr>
              <a:r>
                <a:rPr b="1" lang="en" sz="2800">
                  <a:solidFill>
                    <a:srgbClr val="F4F1ED"/>
                  </a:solidFill>
                  <a:latin typeface="Public Sans"/>
                  <a:ea typeface="Public Sans"/>
                  <a:cs typeface="Public Sans"/>
                  <a:sym typeface="Public Sans"/>
                </a:rPr>
                <a:t>Relational Schema</a:t>
              </a:r>
              <a:endParaRPr b="1" sz="2800">
                <a:latin typeface="Public Sans"/>
                <a:ea typeface="Public Sans"/>
                <a:cs typeface="Public Sans"/>
                <a:sym typeface="Public Sans"/>
              </a:endParaRPr>
            </a:p>
          </p:txBody>
        </p:sp>
        <p:sp>
          <p:nvSpPr>
            <p:cNvPr id="227" name="Google Shape;227;p31"/>
            <p:cNvSpPr txBox="1"/>
            <p:nvPr/>
          </p:nvSpPr>
          <p:spPr>
            <a:xfrm>
              <a:off x="-156962" y="-2748523"/>
              <a:ext cx="10074900" cy="5401500"/>
            </a:xfrm>
            <a:prstGeom prst="rect">
              <a:avLst/>
            </a:prstGeom>
            <a:noFill/>
            <a:ln>
              <a:noFill/>
            </a:ln>
          </p:spPr>
          <p:txBody>
            <a:bodyPr anchorCtr="0" anchor="t" bIns="0" lIns="0" spcFirstLastPara="1" rIns="0" wrap="square" tIns="0">
              <a:spAutoFit/>
            </a:bodyPr>
            <a:lstStyle/>
            <a:p>
              <a:pPr indent="0" lvl="0" marL="0" marR="0" rtl="0" algn="l">
                <a:lnSpc>
                  <a:spcPct val="139990"/>
                </a:lnSpc>
                <a:spcBef>
                  <a:spcPts val="0"/>
                </a:spcBef>
                <a:spcAft>
                  <a:spcPts val="0"/>
                </a:spcAft>
                <a:buNone/>
              </a:pPr>
              <a:r>
                <a:rPr lang="en">
                  <a:solidFill>
                    <a:schemeClr val="lt1"/>
                  </a:solidFill>
                </a:rPr>
                <a:t>Relational Schema is the logical schema of the entire UMD basketball database providing details about the tables, attributes, primary and foreign</a:t>
              </a:r>
              <a:r>
                <a:rPr lang="en">
                  <a:solidFill>
                    <a:schemeClr val="lt1"/>
                  </a:solidFill>
                </a:rPr>
                <a:t> keys</a:t>
              </a:r>
              <a:r>
                <a:rPr lang="en">
                  <a:solidFill>
                    <a:schemeClr val="lt1"/>
                  </a:solidFill>
                </a:rPr>
                <a:t>.The final step in logical database design is to transform the combined and reconciled data specifications into basic, or atomic, elements following well-established rules for well-structured data specifications.</a:t>
              </a:r>
              <a:endParaRPr>
                <a:solidFill>
                  <a:schemeClr val="lt1"/>
                </a:solidFill>
              </a:endParaRPr>
            </a:p>
          </p:txBody>
        </p:sp>
      </p:grpSp>
      <p:grpSp>
        <p:nvGrpSpPr>
          <p:cNvPr id="228" name="Google Shape;228;p31"/>
          <p:cNvGrpSpPr/>
          <p:nvPr/>
        </p:nvGrpSpPr>
        <p:grpSpPr>
          <a:xfrm rot="5400000">
            <a:off x="-784" y="4220003"/>
            <a:ext cx="939414" cy="939414"/>
            <a:chOff x="0" y="0"/>
            <a:chExt cx="2505105" cy="2505105"/>
          </a:xfrm>
        </p:grpSpPr>
        <p:sp>
          <p:nvSpPr>
            <p:cNvPr id="229" name="Google Shape;229;p31"/>
            <p:cNvSpPr/>
            <p:nvPr/>
          </p:nvSpPr>
          <p:spPr>
            <a:xfrm>
              <a:off x="1251507" y="1251507"/>
              <a:ext cx="1253598" cy="1253598"/>
            </a:xfrm>
            <a:custGeom>
              <a:rect b="b" l="l" r="r" t="t"/>
              <a:pathLst>
                <a:path extrusionOk="0" h="1913890" w="1913890">
                  <a:moveTo>
                    <a:pt x="0" y="0"/>
                  </a:moveTo>
                  <a:lnTo>
                    <a:pt x="1913890" y="0"/>
                  </a:lnTo>
                  <a:lnTo>
                    <a:pt x="1913890" y="1913890"/>
                  </a:lnTo>
                  <a:lnTo>
                    <a:pt x="0" y="1913890"/>
                  </a:lnTo>
                  <a:close/>
                </a:path>
              </a:pathLst>
            </a:custGeom>
            <a:solidFill>
              <a:srgbClr val="65212A"/>
            </a:solidFill>
            <a:ln>
              <a:noFill/>
            </a:ln>
          </p:spPr>
        </p:sp>
        <p:sp>
          <p:nvSpPr>
            <p:cNvPr id="230" name="Google Shape;230;p31"/>
            <p:cNvSpPr/>
            <p:nvPr/>
          </p:nvSpPr>
          <p:spPr>
            <a:xfrm>
              <a:off x="1251507" y="0"/>
              <a:ext cx="1253598" cy="1253598"/>
            </a:xfrm>
            <a:custGeom>
              <a:rect b="b" l="l" r="r" t="t"/>
              <a:pathLst>
                <a:path extrusionOk="0" h="1913890" w="1913890">
                  <a:moveTo>
                    <a:pt x="0" y="0"/>
                  </a:moveTo>
                  <a:lnTo>
                    <a:pt x="1913890" y="0"/>
                  </a:lnTo>
                  <a:lnTo>
                    <a:pt x="1913890" y="1913890"/>
                  </a:lnTo>
                  <a:lnTo>
                    <a:pt x="0" y="1913890"/>
                  </a:lnTo>
                  <a:close/>
                </a:path>
              </a:pathLst>
            </a:custGeom>
            <a:solidFill>
              <a:srgbClr val="CF4545"/>
            </a:solidFill>
            <a:ln>
              <a:noFill/>
            </a:ln>
          </p:spPr>
        </p:sp>
        <p:sp>
          <p:nvSpPr>
            <p:cNvPr id="231" name="Google Shape;231;p31"/>
            <p:cNvSpPr/>
            <p:nvPr/>
          </p:nvSpPr>
          <p:spPr>
            <a:xfrm>
              <a:off x="0" y="1251507"/>
              <a:ext cx="1253598" cy="1253598"/>
            </a:xfrm>
            <a:custGeom>
              <a:rect b="b" l="l" r="r" t="t"/>
              <a:pathLst>
                <a:path extrusionOk="0" h="1913890" w="1913890">
                  <a:moveTo>
                    <a:pt x="0" y="0"/>
                  </a:moveTo>
                  <a:lnTo>
                    <a:pt x="1913890" y="0"/>
                  </a:lnTo>
                  <a:lnTo>
                    <a:pt x="1913890" y="1913890"/>
                  </a:lnTo>
                  <a:lnTo>
                    <a:pt x="0" y="1913890"/>
                  </a:lnTo>
                  <a:close/>
                </a:path>
              </a:pathLst>
            </a:custGeom>
            <a:solidFill>
              <a:srgbClr val="FF6950"/>
            </a:solidFill>
            <a:ln>
              <a:noFill/>
            </a:ln>
          </p:spPr>
        </p:sp>
      </p:grpSp>
      <p:pic>
        <p:nvPicPr>
          <p:cNvPr id="232" name="Google Shape;232;p31"/>
          <p:cNvPicPr preferRelativeResize="0"/>
          <p:nvPr/>
        </p:nvPicPr>
        <p:blipFill>
          <a:blip r:embed="rId3">
            <a:alphaModFix/>
          </a:blip>
          <a:stretch>
            <a:fillRect/>
          </a:stretch>
        </p:blipFill>
        <p:spPr>
          <a:xfrm>
            <a:off x="459125" y="717625"/>
            <a:ext cx="4112875" cy="39841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D"/>
        </a:solidFill>
      </p:bgPr>
    </p:bg>
    <p:spTree>
      <p:nvGrpSpPr>
        <p:cNvPr id="236" name="Shape 236"/>
        <p:cNvGrpSpPr/>
        <p:nvPr/>
      </p:nvGrpSpPr>
      <p:grpSpPr>
        <a:xfrm>
          <a:off x="0" y="0"/>
          <a:ext cx="0" cy="0"/>
          <a:chOff x="0" y="0"/>
          <a:chExt cx="0" cy="0"/>
        </a:xfrm>
      </p:grpSpPr>
      <p:grpSp>
        <p:nvGrpSpPr>
          <p:cNvPr id="237" name="Google Shape;237;p32"/>
          <p:cNvGrpSpPr/>
          <p:nvPr/>
        </p:nvGrpSpPr>
        <p:grpSpPr>
          <a:xfrm rot="-5400000">
            <a:off x="8205370" y="-784"/>
            <a:ext cx="939414" cy="939414"/>
            <a:chOff x="0" y="0"/>
            <a:chExt cx="2505105" cy="2505105"/>
          </a:xfrm>
        </p:grpSpPr>
        <p:sp>
          <p:nvSpPr>
            <p:cNvPr id="238" name="Google Shape;238;p32"/>
            <p:cNvSpPr/>
            <p:nvPr/>
          </p:nvSpPr>
          <p:spPr>
            <a:xfrm>
              <a:off x="1251507" y="1251507"/>
              <a:ext cx="1253598" cy="1253598"/>
            </a:xfrm>
            <a:custGeom>
              <a:rect b="b" l="l" r="r" t="t"/>
              <a:pathLst>
                <a:path extrusionOk="0" h="1913890" w="1913890">
                  <a:moveTo>
                    <a:pt x="0" y="0"/>
                  </a:moveTo>
                  <a:lnTo>
                    <a:pt x="1913890" y="0"/>
                  </a:lnTo>
                  <a:lnTo>
                    <a:pt x="1913890" y="1913890"/>
                  </a:lnTo>
                  <a:lnTo>
                    <a:pt x="0" y="1913890"/>
                  </a:lnTo>
                  <a:close/>
                </a:path>
              </a:pathLst>
            </a:custGeom>
            <a:solidFill>
              <a:srgbClr val="65212A"/>
            </a:solidFill>
            <a:ln>
              <a:noFill/>
            </a:ln>
          </p:spPr>
        </p:sp>
        <p:sp>
          <p:nvSpPr>
            <p:cNvPr id="239" name="Google Shape;239;p32"/>
            <p:cNvSpPr/>
            <p:nvPr/>
          </p:nvSpPr>
          <p:spPr>
            <a:xfrm>
              <a:off x="1251507" y="0"/>
              <a:ext cx="1253598" cy="1253598"/>
            </a:xfrm>
            <a:custGeom>
              <a:rect b="b" l="l" r="r" t="t"/>
              <a:pathLst>
                <a:path extrusionOk="0" h="1913890" w="1913890">
                  <a:moveTo>
                    <a:pt x="0" y="0"/>
                  </a:moveTo>
                  <a:lnTo>
                    <a:pt x="1913890" y="0"/>
                  </a:lnTo>
                  <a:lnTo>
                    <a:pt x="1913890" y="1913890"/>
                  </a:lnTo>
                  <a:lnTo>
                    <a:pt x="0" y="1913890"/>
                  </a:lnTo>
                  <a:close/>
                </a:path>
              </a:pathLst>
            </a:custGeom>
            <a:solidFill>
              <a:srgbClr val="CF4545"/>
            </a:solidFill>
            <a:ln>
              <a:noFill/>
            </a:ln>
          </p:spPr>
        </p:sp>
        <p:sp>
          <p:nvSpPr>
            <p:cNvPr id="240" name="Google Shape;240;p32"/>
            <p:cNvSpPr/>
            <p:nvPr/>
          </p:nvSpPr>
          <p:spPr>
            <a:xfrm>
              <a:off x="0" y="1251507"/>
              <a:ext cx="1253598" cy="1253598"/>
            </a:xfrm>
            <a:custGeom>
              <a:rect b="b" l="l" r="r" t="t"/>
              <a:pathLst>
                <a:path extrusionOk="0" h="1913890" w="1913890">
                  <a:moveTo>
                    <a:pt x="0" y="0"/>
                  </a:moveTo>
                  <a:lnTo>
                    <a:pt x="1913890" y="0"/>
                  </a:lnTo>
                  <a:lnTo>
                    <a:pt x="1913890" y="1913890"/>
                  </a:lnTo>
                  <a:lnTo>
                    <a:pt x="0" y="1913890"/>
                  </a:lnTo>
                  <a:close/>
                </a:path>
              </a:pathLst>
            </a:custGeom>
            <a:solidFill>
              <a:srgbClr val="FF6950"/>
            </a:solidFill>
            <a:ln>
              <a:noFill/>
            </a:ln>
          </p:spPr>
        </p:sp>
      </p:grpSp>
      <p:sp>
        <p:nvSpPr>
          <p:cNvPr id="241" name="Google Shape;241;p32"/>
          <p:cNvSpPr txBox="1"/>
          <p:nvPr/>
        </p:nvSpPr>
        <p:spPr>
          <a:xfrm>
            <a:off x="0" y="111300"/>
            <a:ext cx="9144000" cy="52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chemeClr val="dk1"/>
                </a:solidFill>
                <a:latin typeface="Public Sans"/>
                <a:ea typeface="Public Sans"/>
                <a:cs typeface="Public Sans"/>
                <a:sym typeface="Public Sans"/>
              </a:rPr>
              <a:t>Physical</a:t>
            </a:r>
            <a:r>
              <a:rPr b="1" lang="en" sz="3400">
                <a:solidFill>
                  <a:schemeClr val="dk1"/>
                </a:solidFill>
                <a:latin typeface="Public Sans"/>
                <a:ea typeface="Public Sans"/>
                <a:cs typeface="Public Sans"/>
                <a:sym typeface="Public Sans"/>
              </a:rPr>
              <a:t> Database Design</a:t>
            </a:r>
            <a:endParaRPr sz="3400">
              <a:solidFill>
                <a:schemeClr val="dk1"/>
              </a:solidFill>
              <a:latin typeface="Public Sans"/>
              <a:ea typeface="Public Sans"/>
              <a:cs typeface="Public Sans"/>
              <a:sym typeface="Public Sans"/>
            </a:endParaRPr>
          </a:p>
          <a:p>
            <a:pPr indent="457200" lvl="0" marL="2743200" rtl="0" algn="ctr">
              <a:spcBef>
                <a:spcPts val="0"/>
              </a:spcBef>
              <a:spcAft>
                <a:spcPts val="0"/>
              </a:spcAft>
              <a:buNone/>
            </a:pPr>
            <a:r>
              <a:rPr lang="en"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p:txBody>
      </p:sp>
      <p:sp>
        <p:nvSpPr>
          <p:cNvPr id="242" name="Google Shape;242;p32"/>
          <p:cNvSpPr txBox="1"/>
          <p:nvPr/>
        </p:nvSpPr>
        <p:spPr>
          <a:xfrm>
            <a:off x="518275" y="3068400"/>
            <a:ext cx="8243400" cy="2151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ublic Sans"/>
              <a:buChar char="●"/>
            </a:pPr>
            <a:r>
              <a:rPr lang="en">
                <a:solidFill>
                  <a:srgbClr val="0D0D0D"/>
                </a:solidFill>
                <a:latin typeface="Public Sans"/>
                <a:ea typeface="Public Sans"/>
                <a:cs typeface="Public Sans"/>
                <a:sym typeface="Public Sans"/>
              </a:rPr>
              <a:t>The result table will have attributes for storing the opponent's name, the teams, as well as the opponent's points. Both points attributes will be used for creating a view to determine the result (Win or Loss)</a:t>
            </a:r>
            <a:endParaRPr>
              <a:solidFill>
                <a:schemeClr val="dk1"/>
              </a:solidFill>
              <a:latin typeface="Public Sans"/>
              <a:ea typeface="Public Sans"/>
              <a:cs typeface="Public Sans"/>
              <a:sym typeface="Public Sans"/>
            </a:endParaRPr>
          </a:p>
          <a:p>
            <a:pPr indent="-317500" lvl="0" marL="457200" rtl="0" algn="l">
              <a:spcBef>
                <a:spcPts val="0"/>
              </a:spcBef>
              <a:spcAft>
                <a:spcPts val="0"/>
              </a:spcAft>
              <a:buClr>
                <a:schemeClr val="dk1"/>
              </a:buClr>
              <a:buSzPts val="1400"/>
              <a:buFont typeface="Public Sans"/>
              <a:buChar char="●"/>
            </a:pPr>
            <a:r>
              <a:rPr lang="en">
                <a:solidFill>
                  <a:srgbClr val="0D0D0D"/>
                </a:solidFill>
                <a:latin typeface="Public Sans"/>
                <a:ea typeface="Public Sans"/>
                <a:cs typeface="Public Sans"/>
                <a:sym typeface="Public Sans"/>
              </a:rPr>
              <a:t>The primary key will consist of attribute gameId which can independently uniquely identify the game result rows.</a:t>
            </a:r>
            <a:endParaRPr>
              <a:solidFill>
                <a:schemeClr val="dk1"/>
              </a:solidFill>
              <a:latin typeface="Public Sans"/>
              <a:ea typeface="Public Sans"/>
              <a:cs typeface="Public Sans"/>
              <a:sym typeface="Public Sans"/>
            </a:endParaRPr>
          </a:p>
          <a:p>
            <a:pPr indent="-317500" lvl="0" marL="457200" rtl="0" algn="l">
              <a:spcBef>
                <a:spcPts val="0"/>
              </a:spcBef>
              <a:spcAft>
                <a:spcPts val="0"/>
              </a:spcAft>
              <a:buClr>
                <a:schemeClr val="dk1"/>
              </a:buClr>
              <a:buSzPts val="1400"/>
              <a:buFont typeface="Public Sans"/>
              <a:buChar char="●"/>
            </a:pPr>
            <a:r>
              <a:rPr lang="en">
                <a:solidFill>
                  <a:srgbClr val="0D0D0D"/>
                </a:solidFill>
                <a:latin typeface="Public Sans"/>
                <a:ea typeface="Public Sans"/>
                <a:cs typeface="Public Sans"/>
                <a:sym typeface="Public Sans"/>
              </a:rPr>
              <a:t>Additionally, the attribute gameId will be a foreign key from the table Game.</a:t>
            </a:r>
            <a:endParaRPr>
              <a:solidFill>
                <a:schemeClr val="dk1"/>
              </a:solidFill>
              <a:latin typeface="Public Sans"/>
              <a:ea typeface="Public Sans"/>
              <a:cs typeface="Public Sans"/>
              <a:sym typeface="Public Sans"/>
            </a:endParaRPr>
          </a:p>
          <a:p>
            <a:pPr indent="-317500" lvl="0" marL="457200" rtl="0" algn="l">
              <a:spcBef>
                <a:spcPts val="0"/>
              </a:spcBef>
              <a:spcAft>
                <a:spcPts val="0"/>
              </a:spcAft>
              <a:buClr>
                <a:schemeClr val="dk1"/>
              </a:buClr>
              <a:buSzPts val="1400"/>
              <a:buFont typeface="Public Sans"/>
              <a:buChar char="●"/>
            </a:pPr>
            <a:r>
              <a:rPr lang="en">
                <a:solidFill>
                  <a:srgbClr val="0D0D0D"/>
                </a:solidFill>
                <a:latin typeface="Public Sans"/>
                <a:ea typeface="Public Sans"/>
                <a:cs typeface="Public Sans"/>
                <a:sym typeface="Public Sans"/>
              </a:rPr>
              <a:t>In case a game result is updated or deleted, the matching game row in the parent Game table will be updated or deleted as well.</a:t>
            </a:r>
            <a:endParaRPr>
              <a:solidFill>
                <a:schemeClr val="dk1"/>
              </a:solidFill>
              <a:latin typeface="Public Sans"/>
              <a:ea typeface="Public Sans"/>
              <a:cs typeface="Public Sans"/>
              <a:sym typeface="Public Sans"/>
            </a:endParaRPr>
          </a:p>
        </p:txBody>
      </p:sp>
      <p:sp>
        <p:nvSpPr>
          <p:cNvPr id="243" name="Google Shape;243;p32"/>
          <p:cNvSpPr txBox="1"/>
          <p:nvPr/>
        </p:nvSpPr>
        <p:spPr>
          <a:xfrm>
            <a:off x="2828400" y="938625"/>
            <a:ext cx="34872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dk1"/>
                </a:solidFill>
                <a:latin typeface="Public Sans"/>
                <a:ea typeface="Public Sans"/>
                <a:cs typeface="Public Sans"/>
                <a:sym typeface="Public Sans"/>
              </a:rPr>
              <a:t>Dunk Diggers Result Table</a:t>
            </a:r>
            <a:endParaRPr sz="1600">
              <a:solidFill>
                <a:schemeClr val="dk1"/>
              </a:solidFill>
              <a:latin typeface="Public Sans"/>
              <a:ea typeface="Public Sans"/>
              <a:cs typeface="Public Sans"/>
              <a:sym typeface="Public Sans"/>
            </a:endParaRPr>
          </a:p>
        </p:txBody>
      </p:sp>
      <p:pic>
        <p:nvPicPr>
          <p:cNvPr id="244" name="Google Shape;244;p32"/>
          <p:cNvPicPr preferRelativeResize="0"/>
          <p:nvPr/>
        </p:nvPicPr>
        <p:blipFill>
          <a:blip r:embed="rId3">
            <a:alphaModFix/>
          </a:blip>
          <a:stretch>
            <a:fillRect/>
          </a:stretch>
        </p:blipFill>
        <p:spPr>
          <a:xfrm>
            <a:off x="2657505" y="1419825"/>
            <a:ext cx="3421079" cy="1496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1ED"/>
        </a:solidFill>
      </p:bgPr>
    </p:bg>
    <p:spTree>
      <p:nvGrpSpPr>
        <p:cNvPr id="248" name="Shape 248"/>
        <p:cNvGrpSpPr/>
        <p:nvPr/>
      </p:nvGrpSpPr>
      <p:grpSpPr>
        <a:xfrm>
          <a:off x="0" y="0"/>
          <a:ext cx="0" cy="0"/>
          <a:chOff x="0" y="0"/>
          <a:chExt cx="0" cy="0"/>
        </a:xfrm>
      </p:grpSpPr>
      <p:grpSp>
        <p:nvGrpSpPr>
          <p:cNvPr id="249" name="Google Shape;249;p33"/>
          <p:cNvGrpSpPr/>
          <p:nvPr/>
        </p:nvGrpSpPr>
        <p:grpSpPr>
          <a:xfrm rot="-5400000">
            <a:off x="8205370" y="-784"/>
            <a:ext cx="939414" cy="939414"/>
            <a:chOff x="0" y="0"/>
            <a:chExt cx="2505105" cy="2505105"/>
          </a:xfrm>
        </p:grpSpPr>
        <p:sp>
          <p:nvSpPr>
            <p:cNvPr id="250" name="Google Shape;250;p33"/>
            <p:cNvSpPr/>
            <p:nvPr/>
          </p:nvSpPr>
          <p:spPr>
            <a:xfrm>
              <a:off x="1251507" y="1251507"/>
              <a:ext cx="1253598" cy="1253598"/>
            </a:xfrm>
            <a:custGeom>
              <a:rect b="b" l="l" r="r" t="t"/>
              <a:pathLst>
                <a:path extrusionOk="0" h="1913890" w="1913890">
                  <a:moveTo>
                    <a:pt x="0" y="0"/>
                  </a:moveTo>
                  <a:lnTo>
                    <a:pt x="1913890" y="0"/>
                  </a:lnTo>
                  <a:lnTo>
                    <a:pt x="1913890" y="1913890"/>
                  </a:lnTo>
                  <a:lnTo>
                    <a:pt x="0" y="1913890"/>
                  </a:lnTo>
                  <a:close/>
                </a:path>
              </a:pathLst>
            </a:custGeom>
            <a:solidFill>
              <a:srgbClr val="65212A"/>
            </a:solidFill>
            <a:ln>
              <a:noFill/>
            </a:ln>
          </p:spPr>
        </p:sp>
        <p:sp>
          <p:nvSpPr>
            <p:cNvPr id="251" name="Google Shape;251;p33"/>
            <p:cNvSpPr/>
            <p:nvPr/>
          </p:nvSpPr>
          <p:spPr>
            <a:xfrm>
              <a:off x="1251507" y="0"/>
              <a:ext cx="1253598" cy="1253598"/>
            </a:xfrm>
            <a:custGeom>
              <a:rect b="b" l="l" r="r" t="t"/>
              <a:pathLst>
                <a:path extrusionOk="0" h="1913890" w="1913890">
                  <a:moveTo>
                    <a:pt x="0" y="0"/>
                  </a:moveTo>
                  <a:lnTo>
                    <a:pt x="1913890" y="0"/>
                  </a:lnTo>
                  <a:lnTo>
                    <a:pt x="1913890" y="1913890"/>
                  </a:lnTo>
                  <a:lnTo>
                    <a:pt x="0" y="1913890"/>
                  </a:lnTo>
                  <a:close/>
                </a:path>
              </a:pathLst>
            </a:custGeom>
            <a:solidFill>
              <a:srgbClr val="CF4545"/>
            </a:solidFill>
            <a:ln>
              <a:noFill/>
            </a:ln>
          </p:spPr>
        </p:sp>
        <p:sp>
          <p:nvSpPr>
            <p:cNvPr id="252" name="Google Shape;252;p33"/>
            <p:cNvSpPr/>
            <p:nvPr/>
          </p:nvSpPr>
          <p:spPr>
            <a:xfrm>
              <a:off x="0" y="1251507"/>
              <a:ext cx="1253598" cy="1253598"/>
            </a:xfrm>
            <a:custGeom>
              <a:rect b="b" l="l" r="r" t="t"/>
              <a:pathLst>
                <a:path extrusionOk="0" h="1913890" w="1913890">
                  <a:moveTo>
                    <a:pt x="0" y="0"/>
                  </a:moveTo>
                  <a:lnTo>
                    <a:pt x="1913890" y="0"/>
                  </a:lnTo>
                  <a:lnTo>
                    <a:pt x="1913890" y="1913890"/>
                  </a:lnTo>
                  <a:lnTo>
                    <a:pt x="0" y="1913890"/>
                  </a:lnTo>
                  <a:close/>
                </a:path>
              </a:pathLst>
            </a:custGeom>
            <a:solidFill>
              <a:srgbClr val="FF6950"/>
            </a:solidFill>
            <a:ln>
              <a:noFill/>
            </a:ln>
          </p:spPr>
        </p:sp>
      </p:grpSp>
      <p:sp>
        <p:nvSpPr>
          <p:cNvPr id="253" name="Google Shape;253;p33"/>
          <p:cNvSpPr/>
          <p:nvPr/>
        </p:nvSpPr>
        <p:spPr>
          <a:xfrm>
            <a:off x="4906475" y="0"/>
            <a:ext cx="4232243" cy="5141405"/>
          </a:xfrm>
          <a:custGeom>
            <a:rect b="b" l="l" r="r" t="t"/>
            <a:pathLst>
              <a:path extrusionOk="0" h="3479800" w="3325928">
                <a:moveTo>
                  <a:pt x="0" y="0"/>
                </a:moveTo>
                <a:lnTo>
                  <a:pt x="3325928" y="0"/>
                </a:lnTo>
                <a:lnTo>
                  <a:pt x="3325928" y="3479800"/>
                </a:lnTo>
                <a:lnTo>
                  <a:pt x="0" y="3479800"/>
                </a:lnTo>
                <a:close/>
              </a:path>
            </a:pathLst>
          </a:custGeom>
          <a:solidFill>
            <a:srgbClr val="65212A"/>
          </a:solidFill>
          <a:ln>
            <a:noFill/>
          </a:ln>
        </p:spPr>
      </p:sp>
      <p:pic>
        <p:nvPicPr>
          <p:cNvPr id="254" name="Google Shape;254;p33"/>
          <p:cNvPicPr preferRelativeResize="0"/>
          <p:nvPr/>
        </p:nvPicPr>
        <p:blipFill>
          <a:blip r:embed="rId3">
            <a:alphaModFix/>
          </a:blip>
          <a:stretch>
            <a:fillRect/>
          </a:stretch>
        </p:blipFill>
        <p:spPr>
          <a:xfrm>
            <a:off x="-125" y="3630275"/>
            <a:ext cx="9144003" cy="1360825"/>
          </a:xfrm>
          <a:prstGeom prst="rect">
            <a:avLst/>
          </a:prstGeom>
          <a:noFill/>
          <a:ln>
            <a:noFill/>
          </a:ln>
        </p:spPr>
      </p:pic>
      <p:sp>
        <p:nvSpPr>
          <p:cNvPr id="255" name="Google Shape;255;p33"/>
          <p:cNvSpPr txBox="1"/>
          <p:nvPr/>
        </p:nvSpPr>
        <p:spPr>
          <a:xfrm>
            <a:off x="-125" y="111300"/>
            <a:ext cx="9144000" cy="5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chemeClr val="dk1"/>
                </a:solidFill>
                <a:latin typeface="Public Sans"/>
                <a:ea typeface="Public Sans"/>
                <a:cs typeface="Public Sans"/>
                <a:sym typeface="Public Sans"/>
              </a:rPr>
              <a:t>Business Transactions</a:t>
            </a:r>
            <a:endParaRPr sz="1600">
              <a:solidFill>
                <a:schemeClr val="dk1"/>
              </a:solidFill>
              <a:latin typeface="Calibri"/>
              <a:ea typeface="Calibri"/>
              <a:cs typeface="Calibri"/>
              <a:sym typeface="Calibri"/>
            </a:endParaRPr>
          </a:p>
        </p:txBody>
      </p:sp>
      <p:pic>
        <p:nvPicPr>
          <p:cNvPr id="256" name="Google Shape;256;p33"/>
          <p:cNvPicPr preferRelativeResize="0"/>
          <p:nvPr/>
        </p:nvPicPr>
        <p:blipFill>
          <a:blip r:embed="rId4">
            <a:alphaModFix/>
          </a:blip>
          <a:stretch>
            <a:fillRect/>
          </a:stretch>
        </p:blipFill>
        <p:spPr>
          <a:xfrm>
            <a:off x="0" y="938625"/>
            <a:ext cx="4906474" cy="2474125"/>
          </a:xfrm>
          <a:prstGeom prst="rect">
            <a:avLst/>
          </a:prstGeom>
          <a:noFill/>
          <a:ln>
            <a:noFill/>
          </a:ln>
        </p:spPr>
      </p:pic>
      <p:sp>
        <p:nvSpPr>
          <p:cNvPr id="257" name="Google Shape;257;p33"/>
          <p:cNvSpPr txBox="1"/>
          <p:nvPr/>
        </p:nvSpPr>
        <p:spPr>
          <a:xfrm>
            <a:off x="4906400" y="1229950"/>
            <a:ext cx="4232400" cy="1606800"/>
          </a:xfrm>
          <a:prstGeom prst="rect">
            <a:avLst/>
          </a:prstGeom>
          <a:noFill/>
          <a:ln>
            <a:noFill/>
          </a:ln>
        </p:spPr>
        <p:txBody>
          <a:bodyPr anchorCtr="0" anchor="t" bIns="91425" lIns="91425" spcFirstLastPara="1" rIns="91425" wrap="square" tIns="91425">
            <a:spAutoFit/>
          </a:bodyPr>
          <a:lstStyle/>
          <a:p>
            <a:pPr indent="-317500" lvl="0" marL="457200" rtl="0" algn="l">
              <a:lnSpc>
                <a:spcPct val="139990"/>
              </a:lnSpc>
              <a:spcBef>
                <a:spcPts val="0"/>
              </a:spcBef>
              <a:spcAft>
                <a:spcPts val="0"/>
              </a:spcAft>
              <a:buClr>
                <a:schemeClr val="lt1"/>
              </a:buClr>
              <a:buSzPts val="1400"/>
              <a:buChar char="●"/>
            </a:pPr>
            <a:r>
              <a:rPr lang="en">
                <a:solidFill>
                  <a:schemeClr val="lt1"/>
                </a:solidFill>
              </a:rPr>
              <a:t>Team Selection for Offensive Players</a:t>
            </a:r>
            <a:endParaRPr>
              <a:solidFill>
                <a:schemeClr val="lt1"/>
              </a:solidFill>
            </a:endParaRPr>
          </a:p>
          <a:p>
            <a:pPr indent="-317500" lvl="0" marL="457200" rtl="0" algn="l">
              <a:lnSpc>
                <a:spcPct val="139990"/>
              </a:lnSpc>
              <a:spcBef>
                <a:spcPts val="0"/>
              </a:spcBef>
              <a:spcAft>
                <a:spcPts val="0"/>
              </a:spcAft>
              <a:buClr>
                <a:schemeClr val="lt1"/>
              </a:buClr>
              <a:buSzPts val="1400"/>
              <a:buChar char="●"/>
            </a:pPr>
            <a:r>
              <a:rPr lang="en">
                <a:solidFill>
                  <a:schemeClr val="lt1"/>
                </a:solidFill>
              </a:rPr>
              <a:t>Targeted Practice based on the different aspects of the game</a:t>
            </a:r>
            <a:endParaRPr>
              <a:solidFill>
                <a:schemeClr val="lt1"/>
              </a:solidFill>
            </a:endParaRPr>
          </a:p>
          <a:p>
            <a:pPr indent="-317500" lvl="0" marL="457200" rtl="0" algn="l">
              <a:lnSpc>
                <a:spcPct val="139990"/>
              </a:lnSpc>
              <a:spcBef>
                <a:spcPts val="0"/>
              </a:spcBef>
              <a:spcAft>
                <a:spcPts val="0"/>
              </a:spcAft>
              <a:buClr>
                <a:schemeClr val="lt1"/>
              </a:buClr>
              <a:buSzPts val="1400"/>
              <a:buChar char="●"/>
            </a:pPr>
            <a:r>
              <a:rPr lang="en">
                <a:solidFill>
                  <a:schemeClr val="lt1"/>
                </a:solidFill>
              </a:rPr>
              <a:t>Team combination can be determined based on offensive efficiency of top players</a:t>
            </a:r>
            <a:endParaRPr>
              <a:solidFill>
                <a:schemeClr val="lt1"/>
              </a:solidFill>
            </a:endParaRPr>
          </a:p>
        </p:txBody>
      </p:sp>
      <p:sp>
        <p:nvSpPr>
          <p:cNvPr id="258" name="Google Shape;258;p33"/>
          <p:cNvSpPr txBox="1"/>
          <p:nvPr/>
        </p:nvSpPr>
        <p:spPr>
          <a:xfrm>
            <a:off x="5190450" y="389875"/>
            <a:ext cx="3654900" cy="591000"/>
          </a:xfrm>
          <a:prstGeom prst="rect">
            <a:avLst/>
          </a:prstGeom>
          <a:noFill/>
          <a:ln>
            <a:noFill/>
          </a:ln>
        </p:spPr>
        <p:txBody>
          <a:bodyPr anchorCtr="0" anchor="t" bIns="0" lIns="0" spcFirstLastPara="1" rIns="0" wrap="square" tIns="0">
            <a:spAutoFit/>
          </a:bodyPr>
          <a:lstStyle/>
          <a:p>
            <a:pPr indent="0" lvl="0" marL="0" marR="0" rtl="0" algn="l">
              <a:lnSpc>
                <a:spcPct val="139986"/>
              </a:lnSpc>
              <a:spcBef>
                <a:spcPts val="0"/>
              </a:spcBef>
              <a:spcAft>
                <a:spcPts val="0"/>
              </a:spcAft>
              <a:buNone/>
            </a:pPr>
            <a:r>
              <a:rPr b="1" lang="en" sz="1600">
                <a:solidFill>
                  <a:srgbClr val="F4F1ED"/>
                </a:solidFill>
                <a:latin typeface="Public Sans"/>
                <a:ea typeface="Public Sans"/>
                <a:cs typeface="Public Sans"/>
                <a:sym typeface="Public Sans"/>
              </a:rPr>
              <a:t>What are the Offensive statistics of the top 5 players?</a:t>
            </a:r>
            <a:endParaRPr b="1" sz="1600">
              <a:latin typeface="Public Sans"/>
              <a:ea typeface="Public Sans"/>
              <a:cs typeface="Public Sans"/>
              <a:sym typeface="Public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